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31"/>
  </p:notesMasterIdLst>
  <p:sldIdLst>
    <p:sldId id="360" r:id="rId2"/>
    <p:sldId id="464" r:id="rId3"/>
    <p:sldId id="409" r:id="rId4"/>
    <p:sldId id="416" r:id="rId5"/>
    <p:sldId id="435" r:id="rId6"/>
    <p:sldId id="469" r:id="rId7"/>
    <p:sldId id="419" r:id="rId8"/>
    <p:sldId id="468" r:id="rId9"/>
    <p:sldId id="422" r:id="rId10"/>
    <p:sldId id="431" r:id="rId11"/>
    <p:sldId id="441" r:id="rId12"/>
    <p:sldId id="423" r:id="rId13"/>
    <p:sldId id="434" r:id="rId14"/>
    <p:sldId id="458" r:id="rId15"/>
    <p:sldId id="459" r:id="rId16"/>
    <p:sldId id="460" r:id="rId17"/>
    <p:sldId id="461" r:id="rId18"/>
    <p:sldId id="462" r:id="rId19"/>
    <p:sldId id="463" r:id="rId20"/>
    <p:sldId id="447" r:id="rId21"/>
    <p:sldId id="474" r:id="rId22"/>
    <p:sldId id="421" r:id="rId23"/>
    <p:sldId id="467" r:id="rId24"/>
    <p:sldId id="454" r:id="rId25"/>
    <p:sldId id="473" r:id="rId26"/>
    <p:sldId id="466" r:id="rId27"/>
    <p:sldId id="475" r:id="rId28"/>
    <p:sldId id="476" r:id="rId29"/>
    <p:sldId id="275" r:id="rId30"/>
  </p:sldIdLst>
  <p:sldSz cx="12192000" cy="6858000"/>
  <p:notesSz cx="6858000" cy="9144000"/>
  <p:custDataLst>
    <p:tags r:id="rId3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Schück" initials="MS" lastIdx="8" clrIdx="0">
    <p:extLst>
      <p:ext uri="{19B8F6BF-5375-455C-9EA6-DF929625EA0E}">
        <p15:presenceInfo xmlns:p15="http://schemas.microsoft.com/office/powerpoint/2012/main" userId="S-1-5-21-2084839395-1808210854-3094516094-2711" providerId="AD"/>
      </p:ext>
    </p:extLst>
  </p:cmAuthor>
  <p:cmAuthor id="2" name="Stefanie Mössler" initials="SM" lastIdx="4" clrIdx="1">
    <p:extLst>
      <p:ext uri="{19B8F6BF-5375-455C-9EA6-DF929625EA0E}">
        <p15:presenceInfo xmlns:p15="http://schemas.microsoft.com/office/powerpoint/2012/main" userId="S-1-5-21-2084839395-1808210854-3094516094-2707" providerId="AD"/>
      </p:ext>
    </p:extLst>
  </p:cmAuthor>
  <p:cmAuthor id="3" name="Hanna Krimm" initials="MOU" lastIdx="2" clrIdx="2">
    <p:extLst>
      <p:ext uri="{19B8F6BF-5375-455C-9EA6-DF929625EA0E}">
        <p15:presenceInfo xmlns:p15="http://schemas.microsoft.com/office/powerpoint/2012/main" userId="Hanna Kri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13B"/>
    <a:srgbClr val="FF0066"/>
    <a:srgbClr val="CC00CC"/>
    <a:srgbClr val="FF3399"/>
    <a:srgbClr val="9E7800"/>
    <a:srgbClr val="E2AC00"/>
    <a:srgbClr val="005892"/>
    <a:srgbClr val="13437F"/>
    <a:srgbClr val="005993"/>
    <a:srgbClr val="CA0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73041" autoAdjust="0"/>
  </p:normalViewPr>
  <p:slideViewPr>
    <p:cSldViewPr snapToGrid="0" snapToObjects="1">
      <p:cViewPr varScale="1">
        <p:scale>
          <a:sx n="63" d="100"/>
          <a:sy n="63" d="100"/>
        </p:scale>
        <p:origin x="1296"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6" d="100"/>
          <a:sy n="146" d="100"/>
        </p:scale>
        <p:origin x="270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F783F-5E65-4EB8-A1A2-D877F2EF7F5E}" type="doc">
      <dgm:prSet loTypeId="urn:microsoft.com/office/officeart/2005/8/layout/venn1" loCatId="relationship" qsTypeId="urn:microsoft.com/office/officeart/2005/8/quickstyle/simple1" qsCatId="simple" csTypeId="urn:microsoft.com/office/officeart/2005/8/colors/colorful4" csCatId="colorful" phldr="1"/>
      <dgm:spPr/>
    </dgm:pt>
    <dgm:pt modelId="{28876AEC-77AD-4181-AC1B-D85C0DE6EFDB}">
      <dgm:prSet phldrT="[Text]"/>
      <dgm:spPr>
        <a:solidFill>
          <a:srgbClr val="92D050">
            <a:alpha val="50000"/>
          </a:srgbClr>
        </a:solidFill>
      </dgm:spPr>
      <dgm:t>
        <a:bodyPr/>
        <a:lstStyle/>
        <a:p>
          <a:r>
            <a:rPr lang="de-DE" dirty="0"/>
            <a:t>Ökologie</a:t>
          </a:r>
        </a:p>
      </dgm:t>
    </dgm:pt>
    <dgm:pt modelId="{2F0B5A94-F9F8-4C2B-9896-43895A7FB9A2}" type="parTrans" cxnId="{06F9BCD6-54AE-4DF9-8E14-CF2F0B640D71}">
      <dgm:prSet/>
      <dgm:spPr/>
      <dgm:t>
        <a:bodyPr/>
        <a:lstStyle/>
        <a:p>
          <a:endParaRPr lang="de-DE"/>
        </a:p>
      </dgm:t>
    </dgm:pt>
    <dgm:pt modelId="{EE9159AD-A413-42FE-B829-732842B8B413}" type="sibTrans" cxnId="{06F9BCD6-54AE-4DF9-8E14-CF2F0B640D71}">
      <dgm:prSet/>
      <dgm:spPr/>
      <dgm:t>
        <a:bodyPr/>
        <a:lstStyle/>
        <a:p>
          <a:endParaRPr lang="de-DE"/>
        </a:p>
      </dgm:t>
    </dgm:pt>
    <dgm:pt modelId="{7514F7D9-4F12-4137-B625-D6B25EBE4A54}">
      <dgm:prSet phldrT="[Text]"/>
      <dgm:spPr>
        <a:solidFill>
          <a:srgbClr val="FFC000">
            <a:alpha val="50000"/>
          </a:srgbClr>
        </a:solidFill>
      </dgm:spPr>
      <dgm:t>
        <a:bodyPr/>
        <a:lstStyle/>
        <a:p>
          <a:r>
            <a:rPr lang="de-DE" dirty="0"/>
            <a:t>Gesellschaft</a:t>
          </a:r>
        </a:p>
      </dgm:t>
    </dgm:pt>
    <dgm:pt modelId="{ABC56EC8-A5EE-4F8C-8AB6-E98697201671}" type="parTrans" cxnId="{CDA7E2B2-B1CB-453F-8F3F-CA47AD169CA0}">
      <dgm:prSet/>
      <dgm:spPr/>
      <dgm:t>
        <a:bodyPr/>
        <a:lstStyle/>
        <a:p>
          <a:endParaRPr lang="de-DE"/>
        </a:p>
      </dgm:t>
    </dgm:pt>
    <dgm:pt modelId="{B6B5A1A8-6D4A-48C5-990E-E78C37EF9362}" type="sibTrans" cxnId="{CDA7E2B2-B1CB-453F-8F3F-CA47AD169CA0}">
      <dgm:prSet/>
      <dgm:spPr/>
      <dgm:t>
        <a:bodyPr/>
        <a:lstStyle/>
        <a:p>
          <a:endParaRPr lang="de-DE"/>
        </a:p>
      </dgm:t>
    </dgm:pt>
    <dgm:pt modelId="{2548D5FA-E4D9-4E7F-B511-8EBF79C5A16C}">
      <dgm:prSet phldrT="[Text]"/>
      <dgm:spPr>
        <a:solidFill>
          <a:schemeClr val="accent3">
            <a:lumMod val="75000"/>
            <a:alpha val="50000"/>
          </a:schemeClr>
        </a:solidFill>
      </dgm:spPr>
      <dgm:t>
        <a:bodyPr/>
        <a:lstStyle/>
        <a:p>
          <a:r>
            <a:rPr lang="de-DE" dirty="0"/>
            <a:t>Ökonomie</a:t>
          </a:r>
        </a:p>
      </dgm:t>
    </dgm:pt>
    <dgm:pt modelId="{0DCCD384-70B5-4F14-9A4B-8BFB8A4564B0}" type="parTrans" cxnId="{A3942F06-F8A8-4C1A-96D7-2128A5E22C04}">
      <dgm:prSet/>
      <dgm:spPr/>
      <dgm:t>
        <a:bodyPr/>
        <a:lstStyle/>
        <a:p>
          <a:endParaRPr lang="de-DE"/>
        </a:p>
      </dgm:t>
    </dgm:pt>
    <dgm:pt modelId="{1E4DD37E-1338-4EAE-A558-0D84A6347A63}" type="sibTrans" cxnId="{A3942F06-F8A8-4C1A-96D7-2128A5E22C04}">
      <dgm:prSet/>
      <dgm:spPr/>
      <dgm:t>
        <a:bodyPr/>
        <a:lstStyle/>
        <a:p>
          <a:endParaRPr lang="de-DE"/>
        </a:p>
      </dgm:t>
    </dgm:pt>
    <dgm:pt modelId="{E0872C0F-AEF5-412A-9397-B48936B86969}" type="pres">
      <dgm:prSet presAssocID="{CE2F783F-5E65-4EB8-A1A2-D877F2EF7F5E}" presName="compositeShape" presStyleCnt="0">
        <dgm:presLayoutVars>
          <dgm:chMax val="7"/>
          <dgm:dir/>
          <dgm:resizeHandles val="exact"/>
        </dgm:presLayoutVars>
      </dgm:prSet>
      <dgm:spPr/>
    </dgm:pt>
    <dgm:pt modelId="{55398942-85B2-4AF9-835C-214B322AB8D4}" type="pres">
      <dgm:prSet presAssocID="{28876AEC-77AD-4181-AC1B-D85C0DE6EFDB}" presName="circ1" presStyleLbl="vennNode1" presStyleIdx="0" presStyleCnt="3"/>
      <dgm:spPr/>
    </dgm:pt>
    <dgm:pt modelId="{4DCB10A1-0E23-4FDC-B69B-B8C99596ABD4}" type="pres">
      <dgm:prSet presAssocID="{28876AEC-77AD-4181-AC1B-D85C0DE6EFDB}" presName="circ1Tx" presStyleLbl="revTx" presStyleIdx="0" presStyleCnt="0">
        <dgm:presLayoutVars>
          <dgm:chMax val="0"/>
          <dgm:chPref val="0"/>
          <dgm:bulletEnabled val="1"/>
        </dgm:presLayoutVars>
      </dgm:prSet>
      <dgm:spPr/>
    </dgm:pt>
    <dgm:pt modelId="{4B857BF9-C85A-43E5-823E-4FE93A629644}" type="pres">
      <dgm:prSet presAssocID="{7514F7D9-4F12-4137-B625-D6B25EBE4A54}" presName="circ2" presStyleLbl="vennNode1" presStyleIdx="1" presStyleCnt="3"/>
      <dgm:spPr/>
    </dgm:pt>
    <dgm:pt modelId="{E79BAAFE-2B99-4938-8A12-E2D4EE3CC0AE}" type="pres">
      <dgm:prSet presAssocID="{7514F7D9-4F12-4137-B625-D6B25EBE4A54}" presName="circ2Tx" presStyleLbl="revTx" presStyleIdx="0" presStyleCnt="0">
        <dgm:presLayoutVars>
          <dgm:chMax val="0"/>
          <dgm:chPref val="0"/>
          <dgm:bulletEnabled val="1"/>
        </dgm:presLayoutVars>
      </dgm:prSet>
      <dgm:spPr/>
    </dgm:pt>
    <dgm:pt modelId="{78F36851-706B-486C-B4EF-B64535E753D8}" type="pres">
      <dgm:prSet presAssocID="{2548D5FA-E4D9-4E7F-B511-8EBF79C5A16C}" presName="circ3" presStyleLbl="vennNode1" presStyleIdx="2" presStyleCnt="3"/>
      <dgm:spPr/>
    </dgm:pt>
    <dgm:pt modelId="{3C709AB3-B318-4CF0-95EE-6B5813E461B3}" type="pres">
      <dgm:prSet presAssocID="{2548D5FA-E4D9-4E7F-B511-8EBF79C5A16C}" presName="circ3Tx" presStyleLbl="revTx" presStyleIdx="0" presStyleCnt="0">
        <dgm:presLayoutVars>
          <dgm:chMax val="0"/>
          <dgm:chPref val="0"/>
          <dgm:bulletEnabled val="1"/>
        </dgm:presLayoutVars>
      </dgm:prSet>
      <dgm:spPr/>
    </dgm:pt>
  </dgm:ptLst>
  <dgm:cxnLst>
    <dgm:cxn modelId="{A3942F06-F8A8-4C1A-96D7-2128A5E22C04}" srcId="{CE2F783F-5E65-4EB8-A1A2-D877F2EF7F5E}" destId="{2548D5FA-E4D9-4E7F-B511-8EBF79C5A16C}" srcOrd="2" destOrd="0" parTransId="{0DCCD384-70B5-4F14-9A4B-8BFB8A4564B0}" sibTransId="{1E4DD37E-1338-4EAE-A558-0D84A6347A63}"/>
    <dgm:cxn modelId="{EB316C0B-123B-49A3-8C3C-D4E2D31C70F5}" type="presOf" srcId="{28876AEC-77AD-4181-AC1B-D85C0DE6EFDB}" destId="{55398942-85B2-4AF9-835C-214B322AB8D4}" srcOrd="0" destOrd="0" presId="urn:microsoft.com/office/officeart/2005/8/layout/venn1"/>
    <dgm:cxn modelId="{B3E4891E-33A0-40EB-8530-7815BC4A6791}" type="presOf" srcId="{CE2F783F-5E65-4EB8-A1A2-D877F2EF7F5E}" destId="{E0872C0F-AEF5-412A-9397-B48936B86969}" srcOrd="0" destOrd="0" presId="urn:microsoft.com/office/officeart/2005/8/layout/venn1"/>
    <dgm:cxn modelId="{5365C244-6B58-42DC-A346-CF65E9555D48}" type="presOf" srcId="{28876AEC-77AD-4181-AC1B-D85C0DE6EFDB}" destId="{4DCB10A1-0E23-4FDC-B69B-B8C99596ABD4}" srcOrd="1" destOrd="0" presId="urn:microsoft.com/office/officeart/2005/8/layout/venn1"/>
    <dgm:cxn modelId="{24AD5674-06FB-436E-B186-1BF0B7BB4D94}" type="presOf" srcId="{7514F7D9-4F12-4137-B625-D6B25EBE4A54}" destId="{4B857BF9-C85A-43E5-823E-4FE93A629644}" srcOrd="0" destOrd="0" presId="urn:microsoft.com/office/officeart/2005/8/layout/venn1"/>
    <dgm:cxn modelId="{8AAF5897-66E0-4BAD-9CC3-20E6015D654E}" type="presOf" srcId="{7514F7D9-4F12-4137-B625-D6B25EBE4A54}" destId="{E79BAAFE-2B99-4938-8A12-E2D4EE3CC0AE}" srcOrd="1" destOrd="0" presId="urn:microsoft.com/office/officeart/2005/8/layout/venn1"/>
    <dgm:cxn modelId="{CDA7E2B2-B1CB-453F-8F3F-CA47AD169CA0}" srcId="{CE2F783F-5E65-4EB8-A1A2-D877F2EF7F5E}" destId="{7514F7D9-4F12-4137-B625-D6B25EBE4A54}" srcOrd="1" destOrd="0" parTransId="{ABC56EC8-A5EE-4F8C-8AB6-E98697201671}" sibTransId="{B6B5A1A8-6D4A-48C5-990E-E78C37EF9362}"/>
    <dgm:cxn modelId="{5D6295C3-D5C7-4ADF-97E8-547B96974FBD}" type="presOf" srcId="{2548D5FA-E4D9-4E7F-B511-8EBF79C5A16C}" destId="{78F36851-706B-486C-B4EF-B64535E753D8}" srcOrd="0" destOrd="0" presId="urn:microsoft.com/office/officeart/2005/8/layout/venn1"/>
    <dgm:cxn modelId="{06F9BCD6-54AE-4DF9-8E14-CF2F0B640D71}" srcId="{CE2F783F-5E65-4EB8-A1A2-D877F2EF7F5E}" destId="{28876AEC-77AD-4181-AC1B-D85C0DE6EFDB}" srcOrd="0" destOrd="0" parTransId="{2F0B5A94-F9F8-4C2B-9896-43895A7FB9A2}" sibTransId="{EE9159AD-A413-42FE-B829-732842B8B413}"/>
    <dgm:cxn modelId="{E58524DF-E11F-4BA1-8666-CA1CE5E02447}" type="presOf" srcId="{2548D5FA-E4D9-4E7F-B511-8EBF79C5A16C}" destId="{3C709AB3-B318-4CF0-95EE-6B5813E461B3}" srcOrd="1" destOrd="0" presId="urn:microsoft.com/office/officeart/2005/8/layout/venn1"/>
    <dgm:cxn modelId="{869F622F-D341-46EB-BBEF-5CD8969A95E2}" type="presParOf" srcId="{E0872C0F-AEF5-412A-9397-B48936B86969}" destId="{55398942-85B2-4AF9-835C-214B322AB8D4}" srcOrd="0" destOrd="0" presId="urn:microsoft.com/office/officeart/2005/8/layout/venn1"/>
    <dgm:cxn modelId="{CB6B3268-84BD-4C1D-98CE-02969B6FD718}" type="presParOf" srcId="{E0872C0F-AEF5-412A-9397-B48936B86969}" destId="{4DCB10A1-0E23-4FDC-B69B-B8C99596ABD4}" srcOrd="1" destOrd="0" presId="urn:microsoft.com/office/officeart/2005/8/layout/venn1"/>
    <dgm:cxn modelId="{9FFC3688-BFAA-435C-8D37-149C5F4BE68E}" type="presParOf" srcId="{E0872C0F-AEF5-412A-9397-B48936B86969}" destId="{4B857BF9-C85A-43E5-823E-4FE93A629644}" srcOrd="2" destOrd="0" presId="urn:microsoft.com/office/officeart/2005/8/layout/venn1"/>
    <dgm:cxn modelId="{C4FB88A5-5C0A-48F0-915C-28830CE17797}" type="presParOf" srcId="{E0872C0F-AEF5-412A-9397-B48936B86969}" destId="{E79BAAFE-2B99-4938-8A12-E2D4EE3CC0AE}" srcOrd="3" destOrd="0" presId="urn:microsoft.com/office/officeart/2005/8/layout/venn1"/>
    <dgm:cxn modelId="{71684F16-3F2E-4AC6-AA10-07BE94D5A410}" type="presParOf" srcId="{E0872C0F-AEF5-412A-9397-B48936B86969}" destId="{78F36851-706B-486C-B4EF-B64535E753D8}" srcOrd="4" destOrd="0" presId="urn:microsoft.com/office/officeart/2005/8/layout/venn1"/>
    <dgm:cxn modelId="{4B6C73B5-CD72-4015-8E40-60A4C061CC0D}" type="presParOf" srcId="{E0872C0F-AEF5-412A-9397-B48936B86969}" destId="{3C709AB3-B318-4CF0-95EE-6B5813E461B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98942-85B2-4AF9-835C-214B322AB8D4}">
      <dsp:nvSpPr>
        <dsp:cNvPr id="0" name=""/>
        <dsp:cNvSpPr/>
      </dsp:nvSpPr>
      <dsp:spPr>
        <a:xfrm>
          <a:off x="1753508" y="49459"/>
          <a:ext cx="2374059" cy="2374059"/>
        </a:xfrm>
        <a:prstGeom prst="ellipse">
          <a:avLst/>
        </a:prstGeom>
        <a:solidFill>
          <a:srgbClr val="92D05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Ökologie</a:t>
          </a:r>
        </a:p>
      </dsp:txBody>
      <dsp:txXfrm>
        <a:off x="2070049" y="464920"/>
        <a:ext cx="1740977" cy="1068326"/>
      </dsp:txXfrm>
    </dsp:sp>
    <dsp:sp modelId="{4B857BF9-C85A-43E5-823E-4FE93A629644}">
      <dsp:nvSpPr>
        <dsp:cNvPr id="0" name=""/>
        <dsp:cNvSpPr/>
      </dsp:nvSpPr>
      <dsp:spPr>
        <a:xfrm>
          <a:off x="2610148" y="1533246"/>
          <a:ext cx="2374059" cy="2374059"/>
        </a:xfrm>
        <a:prstGeom prst="ellipse">
          <a:avLst/>
        </a:prstGeom>
        <a:solidFill>
          <a:srgbClr val="FFC00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Gesellschaft</a:t>
          </a:r>
        </a:p>
      </dsp:txBody>
      <dsp:txXfrm>
        <a:off x="3336215" y="2146545"/>
        <a:ext cx="1424435" cy="1305732"/>
      </dsp:txXfrm>
    </dsp:sp>
    <dsp:sp modelId="{78F36851-706B-486C-B4EF-B64535E753D8}">
      <dsp:nvSpPr>
        <dsp:cNvPr id="0" name=""/>
        <dsp:cNvSpPr/>
      </dsp:nvSpPr>
      <dsp:spPr>
        <a:xfrm>
          <a:off x="896868" y="1533246"/>
          <a:ext cx="2374059" cy="2374059"/>
        </a:xfrm>
        <a:prstGeom prst="ellipse">
          <a:avLst/>
        </a:prstGeom>
        <a:solidFill>
          <a:schemeClr val="accent3">
            <a:lumMod val="75000"/>
            <a:alpha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Ökonomie</a:t>
          </a:r>
        </a:p>
      </dsp:txBody>
      <dsp:txXfrm>
        <a:off x="1120426" y="2146545"/>
        <a:ext cx="1424435" cy="13057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CC43D-7548-A94D-A7FA-B441EB2BB8D7}" type="datetimeFigureOut">
              <a:rPr lang="de-DE" smtClean="0"/>
              <a:t>19.11.2021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1E83F-47DA-7145-B177-CDE51E0A8F8C}" type="slidenum">
              <a:rPr lang="de-DE" smtClean="0"/>
              <a:t>‹Nr.›</a:t>
            </a:fld>
            <a:endParaRPr lang="de-DE"/>
          </a:p>
        </p:txBody>
      </p:sp>
    </p:spTree>
    <p:extLst>
      <p:ext uri="{BB962C8B-B14F-4D97-AF65-F5344CB8AC3E}">
        <p14:creationId xmlns:p14="http://schemas.microsoft.com/office/powerpoint/2010/main" val="34579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olidFill>
                <a:srgbClr val="FF0000"/>
              </a:solidFill>
            </a:endParaRPr>
          </a:p>
        </p:txBody>
      </p:sp>
      <p:sp>
        <p:nvSpPr>
          <p:cNvPr id="4" name="Foliennummernplatzhalter 3"/>
          <p:cNvSpPr>
            <a:spLocks noGrp="1"/>
          </p:cNvSpPr>
          <p:nvPr>
            <p:ph type="sldNum" sz="quarter" idx="10"/>
          </p:nvPr>
        </p:nvSpPr>
        <p:spPr/>
        <p:txBody>
          <a:bodyPr/>
          <a:lstStyle/>
          <a:p>
            <a:fld id="{E301E83F-47DA-7145-B177-CDE51E0A8F8C}" type="slidenum">
              <a:rPr lang="de-DE" smtClean="0"/>
              <a:t>1</a:t>
            </a:fld>
            <a:endParaRPr lang="de-DE" dirty="0"/>
          </a:p>
        </p:txBody>
      </p:sp>
    </p:spTree>
    <p:extLst>
      <p:ext uri="{BB962C8B-B14F-4D97-AF65-F5344CB8AC3E}">
        <p14:creationId xmlns:p14="http://schemas.microsoft.com/office/powerpoint/2010/main" val="334210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10</a:t>
            </a:fld>
            <a:endParaRPr lang="de-DE"/>
          </a:p>
        </p:txBody>
      </p:sp>
    </p:spTree>
    <p:extLst>
      <p:ext uri="{BB962C8B-B14F-4D97-AF65-F5344CB8AC3E}">
        <p14:creationId xmlns:p14="http://schemas.microsoft.com/office/powerpoint/2010/main" val="255761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dauert 3 Minuten</a:t>
            </a:r>
          </a:p>
          <a:p>
            <a:endParaRPr lang="de-DE" dirty="0"/>
          </a:p>
          <a:p>
            <a:r>
              <a:rPr lang="de-DE" dirty="0"/>
              <a:t>„Während der Challenge habe ich mit anderen Personen öfter/intensiver über Nachhaltigkeit gesprochen.“</a:t>
            </a:r>
          </a:p>
          <a:p>
            <a:r>
              <a:rPr lang="de-DE" dirty="0"/>
              <a:t>Diskussion über den Zusammenhang dieses Videos zur </a:t>
            </a:r>
            <a:r>
              <a:rPr lang="de-DE" dirty="0" err="1"/>
              <a:t>Nachhaltigkeitschallenge</a:t>
            </a:r>
            <a:r>
              <a:rPr lang="de-DE" dirty="0"/>
              <a:t> und den Erfahrungen der </a:t>
            </a:r>
            <a:r>
              <a:rPr lang="de-DE" dirty="0" err="1"/>
              <a:t>SchülerInnen</a:t>
            </a:r>
            <a:r>
              <a:rPr lang="de-DE" dirty="0"/>
              <a:t>.</a:t>
            </a:r>
          </a:p>
        </p:txBody>
      </p:sp>
      <p:sp>
        <p:nvSpPr>
          <p:cNvPr id="4" name="Foliennummernplatzhalter 3"/>
          <p:cNvSpPr>
            <a:spLocks noGrp="1"/>
          </p:cNvSpPr>
          <p:nvPr>
            <p:ph type="sldNum" sz="quarter" idx="10"/>
          </p:nvPr>
        </p:nvSpPr>
        <p:spPr/>
        <p:txBody>
          <a:bodyPr/>
          <a:lstStyle/>
          <a:p>
            <a:fld id="{E301E83F-47DA-7145-B177-CDE51E0A8F8C}" type="slidenum">
              <a:rPr lang="de-DE" smtClean="0"/>
              <a:t>11</a:t>
            </a:fld>
            <a:endParaRPr lang="de-DE"/>
          </a:p>
        </p:txBody>
      </p:sp>
    </p:spTree>
    <p:extLst>
      <p:ext uri="{BB962C8B-B14F-4D97-AF65-F5344CB8AC3E}">
        <p14:creationId xmlns:p14="http://schemas.microsoft.com/office/powerpoint/2010/main" val="757152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Brainstorming kann entweder offen in der Klasse mit allem an einem Whiteboard oder an der Tafel stattfinden, im Digitalunterricht wäre ein Brainstorming über den Chat oder, falls ein solches Programm von der Schule genutzt wird, über ein digitales Whiteboard möglich.</a:t>
            </a:r>
          </a:p>
        </p:txBody>
      </p:sp>
      <p:sp>
        <p:nvSpPr>
          <p:cNvPr id="4" name="Foliennummernplatzhalter 3"/>
          <p:cNvSpPr>
            <a:spLocks noGrp="1"/>
          </p:cNvSpPr>
          <p:nvPr>
            <p:ph type="sldNum" sz="quarter" idx="10"/>
          </p:nvPr>
        </p:nvSpPr>
        <p:spPr/>
        <p:txBody>
          <a:bodyPr/>
          <a:lstStyle/>
          <a:p>
            <a:fld id="{E301E83F-47DA-7145-B177-CDE51E0A8F8C}" type="slidenum">
              <a:rPr lang="de-DE" smtClean="0"/>
              <a:t>12</a:t>
            </a:fld>
            <a:endParaRPr lang="de-DE"/>
          </a:p>
        </p:txBody>
      </p:sp>
    </p:spTree>
    <p:extLst>
      <p:ext uri="{BB962C8B-B14F-4D97-AF65-F5344CB8AC3E}">
        <p14:creationId xmlns:p14="http://schemas.microsoft.com/office/powerpoint/2010/main" val="274243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13</a:t>
            </a:fld>
            <a:endParaRPr lang="de-DE"/>
          </a:p>
        </p:txBody>
      </p:sp>
    </p:spTree>
    <p:extLst>
      <p:ext uri="{BB962C8B-B14F-4D97-AF65-F5344CB8AC3E}">
        <p14:creationId xmlns:p14="http://schemas.microsoft.com/office/powerpoint/2010/main" val="75973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Projektideen von vergangenen 30daychallenges; Folie ggf. ausblenden</a:t>
            </a:r>
          </a:p>
          <a:p>
            <a:r>
              <a:rPr lang="de-DE" baseline="0" dirty="0"/>
              <a:t>weniger Plastik: keine Einwegflaschen zur Schule mitnehmen, </a:t>
            </a:r>
            <a:r>
              <a:rPr lang="de-DE" baseline="0" dirty="0" err="1"/>
              <a:t>Jausendose</a:t>
            </a:r>
            <a:r>
              <a:rPr lang="de-DE" baseline="0" dirty="0"/>
              <a:t> verwenden</a:t>
            </a:r>
          </a:p>
          <a:p>
            <a:r>
              <a:rPr lang="de-DE" baseline="0" dirty="0"/>
              <a:t>Mülltrennen</a:t>
            </a:r>
          </a:p>
          <a:p>
            <a:r>
              <a:rPr lang="de-DE" baseline="0" dirty="0"/>
              <a:t>Papier sparen: keine Einbände aus Plastik, keine Frischhaltefolien </a:t>
            </a:r>
          </a:p>
          <a:p>
            <a:r>
              <a:rPr lang="de-DE" baseline="0" dirty="0"/>
              <a:t>eine Woche ohne </a:t>
            </a:r>
            <a:r>
              <a:rPr lang="de-DE" baseline="0" dirty="0" err="1"/>
              <a:t>Activeboard</a:t>
            </a:r>
            <a:endParaRPr lang="de-DE" baseline="0" dirty="0"/>
          </a:p>
          <a:p>
            <a:r>
              <a:rPr lang="de-DE" b="0" baseline="0" dirty="0"/>
              <a:t>Schulgarten nachhaltig gestalten: mehr Grünflächen, Biotope, essbarer Garten</a:t>
            </a:r>
          </a:p>
          <a:p>
            <a:r>
              <a:rPr lang="de-DE" b="0" baseline="0" dirty="0"/>
              <a:t>nachhaltige Gerichte im Kochunterricht</a:t>
            </a:r>
          </a:p>
          <a:p>
            <a:r>
              <a:rPr lang="de-DE" b="0" baseline="0" dirty="0"/>
              <a:t>mehr Fairness</a:t>
            </a:r>
          </a:p>
          <a:p>
            <a:r>
              <a:rPr lang="de-DE" baseline="0" dirty="0"/>
              <a:t>mehr Bewegung</a:t>
            </a:r>
          </a:p>
          <a:p>
            <a:r>
              <a:rPr lang="de-DE" baseline="0" dirty="0"/>
              <a:t>Müllsammelaktionen</a:t>
            </a:r>
          </a:p>
          <a:p>
            <a:r>
              <a:rPr lang="de-DE" baseline="0" dirty="0"/>
              <a:t>Gesunde Jause: weniger Fleisch</a:t>
            </a:r>
          </a:p>
          <a:p>
            <a:r>
              <a:rPr lang="de-DE" baseline="0" dirty="0"/>
              <a:t>Recyclingpapier verwenden</a:t>
            </a:r>
          </a:p>
          <a:p>
            <a:r>
              <a:rPr lang="de-DE" baseline="0" dirty="0"/>
              <a:t>Spielplatz an der Schule</a:t>
            </a:r>
          </a:p>
          <a:p>
            <a:r>
              <a:rPr lang="de-DE" baseline="0" dirty="0"/>
              <a:t>digitaler Unterricht </a:t>
            </a:r>
          </a:p>
          <a:p>
            <a:r>
              <a:rPr lang="de-DE" baseline="0" dirty="0"/>
              <a:t>weniger Strom verbrauchen (z.B. Licht aus, wenn die Sonne scheint)</a:t>
            </a:r>
          </a:p>
        </p:txBody>
      </p:sp>
      <p:sp>
        <p:nvSpPr>
          <p:cNvPr id="4" name="Foliennummernplatzhalter 3"/>
          <p:cNvSpPr>
            <a:spLocks noGrp="1"/>
          </p:cNvSpPr>
          <p:nvPr>
            <p:ph type="sldNum" sz="quarter" idx="10"/>
          </p:nvPr>
        </p:nvSpPr>
        <p:spPr/>
        <p:txBody>
          <a:bodyPr/>
          <a:lstStyle/>
          <a:p>
            <a:fld id="{E301E83F-47DA-7145-B177-CDE51E0A8F8C}" type="slidenum">
              <a:rPr lang="de-DE" smtClean="0"/>
              <a:t>14</a:t>
            </a:fld>
            <a:endParaRPr lang="de-DE"/>
          </a:p>
        </p:txBody>
      </p:sp>
    </p:spTree>
    <p:extLst>
      <p:ext uri="{BB962C8B-B14F-4D97-AF65-F5344CB8AC3E}">
        <p14:creationId xmlns:p14="http://schemas.microsoft.com/office/powerpoint/2010/main" val="254037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Vorstellung der Überthemen</a:t>
            </a:r>
            <a:r>
              <a:rPr lang="de-AT" dirty="0">
                <a:effectLst/>
              </a:rPr>
              <a:t> </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15</a:t>
            </a:fld>
            <a:endParaRPr lang="de-DE"/>
          </a:p>
        </p:txBody>
      </p:sp>
    </p:spTree>
    <p:extLst>
      <p:ext uri="{BB962C8B-B14F-4D97-AF65-F5344CB8AC3E}">
        <p14:creationId xmlns:p14="http://schemas.microsoft.com/office/powerpoint/2010/main" val="190930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16</a:t>
            </a:fld>
            <a:endParaRPr lang="de-DE"/>
          </a:p>
        </p:txBody>
      </p:sp>
    </p:spTree>
    <p:extLst>
      <p:ext uri="{BB962C8B-B14F-4D97-AF65-F5344CB8AC3E}">
        <p14:creationId xmlns:p14="http://schemas.microsoft.com/office/powerpoint/2010/main" val="103063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17</a:t>
            </a:fld>
            <a:endParaRPr lang="de-DE"/>
          </a:p>
        </p:txBody>
      </p:sp>
    </p:spTree>
    <p:extLst>
      <p:ext uri="{BB962C8B-B14F-4D97-AF65-F5344CB8AC3E}">
        <p14:creationId xmlns:p14="http://schemas.microsoft.com/office/powerpoint/2010/main" val="3206905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18</a:t>
            </a:fld>
            <a:endParaRPr lang="de-DE"/>
          </a:p>
        </p:txBody>
      </p:sp>
    </p:spTree>
    <p:extLst>
      <p:ext uri="{BB962C8B-B14F-4D97-AF65-F5344CB8AC3E}">
        <p14:creationId xmlns:p14="http://schemas.microsoft.com/office/powerpoint/2010/main" val="423494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Autofreier Tag</a:t>
            </a:r>
          </a:p>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19</a:t>
            </a:fld>
            <a:endParaRPr lang="de-DE"/>
          </a:p>
        </p:txBody>
      </p:sp>
    </p:spTree>
    <p:extLst>
      <p:ext uri="{BB962C8B-B14F-4D97-AF65-F5344CB8AC3E}">
        <p14:creationId xmlns:p14="http://schemas.microsoft.com/office/powerpoint/2010/main" val="370352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Kurzer Überblick über die Ziele und den Ablauf des Reflexions-Workshops</a:t>
            </a:r>
          </a:p>
        </p:txBody>
      </p:sp>
      <p:sp>
        <p:nvSpPr>
          <p:cNvPr id="4" name="Foliennummernplatzhalter 3"/>
          <p:cNvSpPr>
            <a:spLocks noGrp="1"/>
          </p:cNvSpPr>
          <p:nvPr>
            <p:ph type="sldNum" sz="quarter" idx="10"/>
          </p:nvPr>
        </p:nvSpPr>
        <p:spPr/>
        <p:txBody>
          <a:bodyPr/>
          <a:lstStyle/>
          <a:p>
            <a:fld id="{E301E83F-47DA-7145-B177-CDE51E0A8F8C}" type="slidenum">
              <a:rPr lang="de-DE" smtClean="0"/>
              <a:t>2</a:t>
            </a:fld>
            <a:endParaRPr lang="de-DE"/>
          </a:p>
        </p:txBody>
      </p:sp>
    </p:spTree>
    <p:extLst>
      <p:ext uri="{BB962C8B-B14F-4D97-AF65-F5344CB8AC3E}">
        <p14:creationId xmlns:p14="http://schemas.microsoft.com/office/powerpoint/2010/main" val="753464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Vorschläge von uns; Folie ggf. ausblenden</a:t>
            </a:r>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20</a:t>
            </a:fld>
            <a:endParaRPr lang="de-DE"/>
          </a:p>
        </p:txBody>
      </p:sp>
    </p:spTree>
    <p:extLst>
      <p:ext uri="{BB962C8B-B14F-4D97-AF65-F5344CB8AC3E}">
        <p14:creationId xmlns:p14="http://schemas.microsoft.com/office/powerpoint/2010/main" val="419694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Dafür dann das Arbeitsblatt W-Fragen verwenden.</a:t>
            </a:r>
          </a:p>
          <a:p>
            <a:r>
              <a:rPr lang="de-DE" dirty="0"/>
              <a:t>Für die Entwicklung der Maßnahmen können die Schüler*innen die Fragen abarbeiten.</a:t>
            </a:r>
          </a:p>
          <a:p>
            <a:endParaRPr lang="de-DE" dirty="0"/>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21</a:t>
            </a:fld>
            <a:endParaRPr lang="de-DE"/>
          </a:p>
        </p:txBody>
      </p:sp>
    </p:spTree>
    <p:extLst>
      <p:ext uri="{BB962C8B-B14F-4D97-AF65-F5344CB8AC3E}">
        <p14:creationId xmlns:p14="http://schemas.microsoft.com/office/powerpoint/2010/main" val="2925182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 zur W-Fragen Methode, kann die SMART-Methode verwendet werden. </a:t>
            </a:r>
          </a:p>
          <a:p>
            <a:endParaRPr lang="de-DE" dirty="0"/>
          </a:p>
          <a:p>
            <a:r>
              <a:rPr lang="de-DE" dirty="0"/>
              <a:t>Schon mal was von der SMART-Methode gehört? Nein? Sie hat nicht, wie man denken könnte, mit einem besonders kleinen Auto zu tun. Es geht vielmehr darum, sich clever </a:t>
            </a:r>
            <a:r>
              <a:rPr lang="de-DE" b="1" dirty="0"/>
              <a:t>Ziele </a:t>
            </a:r>
            <a:r>
              <a:rPr lang="de-DE" dirty="0"/>
              <a:t>zu setzen, um diese nach Möglichkeit erreichen zu können.</a:t>
            </a:r>
          </a:p>
          <a:p>
            <a:r>
              <a:rPr lang="de-DE" b="1" dirty="0"/>
              <a:t>Wofür steht das Akronym SMART?</a:t>
            </a:r>
          </a:p>
          <a:p>
            <a:r>
              <a:rPr lang="de-DE" dirty="0"/>
              <a:t>Das ist eigentlich ganz einfach: </a:t>
            </a:r>
          </a:p>
          <a:p>
            <a:r>
              <a:rPr lang="de-DE" dirty="0"/>
              <a:t>“</a:t>
            </a:r>
            <a:r>
              <a:rPr lang="de-DE" b="1" dirty="0"/>
              <a:t>S</a:t>
            </a:r>
            <a:r>
              <a:rPr lang="de-DE" dirty="0"/>
              <a:t>” steht für… </a:t>
            </a:r>
          </a:p>
          <a:p>
            <a:r>
              <a:rPr lang="de-DE" dirty="0"/>
              <a:t>Ein Ziel sollte</a:t>
            </a:r>
            <a:r>
              <a:rPr lang="de-DE" baseline="0" dirty="0"/>
              <a:t> </a:t>
            </a:r>
            <a:r>
              <a:rPr lang="de-DE" dirty="0"/>
              <a:t>also </a:t>
            </a:r>
            <a:r>
              <a:rPr lang="de-DE" b="1" dirty="0"/>
              <a:t>spezifisch</a:t>
            </a:r>
            <a:r>
              <a:rPr lang="de-DE" dirty="0"/>
              <a:t>, </a:t>
            </a:r>
            <a:r>
              <a:rPr lang="de-DE" b="1" dirty="0"/>
              <a:t>messbar</a:t>
            </a:r>
            <a:r>
              <a:rPr lang="de-DE" dirty="0"/>
              <a:t>, </a:t>
            </a:r>
            <a:r>
              <a:rPr lang="de-DE" b="1" dirty="0"/>
              <a:t>attraktiv</a:t>
            </a:r>
            <a:r>
              <a:rPr lang="de-DE" dirty="0"/>
              <a:t>, </a:t>
            </a:r>
            <a:r>
              <a:rPr lang="de-DE" b="1" dirty="0"/>
              <a:t>realistisch</a:t>
            </a:r>
            <a:r>
              <a:rPr lang="de-DE" dirty="0"/>
              <a:t> und </a:t>
            </a:r>
            <a:r>
              <a:rPr lang="de-DE" b="1" dirty="0"/>
              <a:t>auf einen bestimmten Zeitraum bezogen</a:t>
            </a:r>
            <a:r>
              <a:rPr lang="de-DE" dirty="0"/>
              <a:t> sein.</a:t>
            </a:r>
          </a:p>
          <a:p>
            <a:endParaRPr lang="de-DE" b="1" dirty="0"/>
          </a:p>
          <a:p>
            <a:r>
              <a:rPr lang="de-DE" b="1" dirty="0"/>
              <a:t>Ein Beispiel?</a:t>
            </a:r>
          </a:p>
          <a:p>
            <a:r>
              <a:rPr lang="de-DE" dirty="0"/>
              <a:t>Schauen wir uns das Ziel: „Ich möchte sportlicher werden!“ an. Auf den ersten Blick erscheint es vielleicht klar und deutlich, aber erfüllt es auch die SMART-Kriterien? Wohl eher nicht!</a:t>
            </a:r>
          </a:p>
          <a:p>
            <a:r>
              <a:rPr lang="de-DE" dirty="0"/>
              <a:t>Viel besser wäre es, sich das Ziel „Ich schwimme in den kommenden 6 Monaten jede Woche mindestens 2-mal 45 Minuten.“ zu setzen.</a:t>
            </a:r>
            <a:br>
              <a:rPr lang="de-DE" dirty="0"/>
            </a:br>
            <a:r>
              <a:rPr lang="de-DE" dirty="0"/>
              <a:t>„Schwimmen“ ist eine </a:t>
            </a:r>
            <a:r>
              <a:rPr lang="de-DE" u="sng" dirty="0">
                <a:effectLst/>
              </a:rPr>
              <a:t>s</a:t>
            </a:r>
            <a:r>
              <a:rPr lang="de-DE" dirty="0"/>
              <a:t>p</a:t>
            </a:r>
            <a:r>
              <a:rPr lang="de-DE" u="sng" dirty="0">
                <a:effectLst/>
              </a:rPr>
              <a:t>ezifische</a:t>
            </a:r>
            <a:r>
              <a:rPr lang="de-DE" dirty="0"/>
              <a:t> Sportart, die im „</a:t>
            </a:r>
            <a:r>
              <a:rPr lang="de-DE" u="sng" dirty="0">
                <a:effectLst/>
              </a:rPr>
              <a:t>Zeitraum</a:t>
            </a:r>
            <a:r>
              <a:rPr lang="de-DE" dirty="0"/>
              <a:t> von 6 Monaten“ jeweils 2-mal pro Woche für 45 Minuten ausgeführt werden soll. Das ist eine sehr genaue Angabe, die somit leicht </a:t>
            </a:r>
            <a:r>
              <a:rPr lang="de-DE" u="sng" dirty="0">
                <a:effectLst/>
              </a:rPr>
              <a:t>messbar</a:t>
            </a:r>
            <a:r>
              <a:rPr lang="de-DE" dirty="0"/>
              <a:t> ist. Zudem ist das gesamte Ziel </a:t>
            </a:r>
            <a:r>
              <a:rPr lang="de-DE" u="sng" dirty="0">
                <a:effectLst/>
              </a:rPr>
              <a:t>erreichbar</a:t>
            </a:r>
            <a:r>
              <a:rPr lang="de-DE" dirty="0"/>
              <a:t> und </a:t>
            </a:r>
            <a:r>
              <a:rPr lang="de-DE" u="sng" dirty="0">
                <a:effectLst/>
              </a:rPr>
              <a:t>realistisch</a:t>
            </a:r>
            <a:r>
              <a:rPr lang="de-DE" dirty="0"/>
              <a:t>. Alle SMART-Kriterien sind erfüllt. Wir haben also alles richtig gemacht.</a:t>
            </a:r>
          </a:p>
          <a:p>
            <a:endParaRPr lang="de-DE" dirty="0"/>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22</a:t>
            </a:fld>
            <a:endParaRPr lang="de-DE"/>
          </a:p>
        </p:txBody>
      </p:sp>
    </p:spTree>
    <p:extLst>
      <p:ext uri="{BB962C8B-B14F-4D97-AF65-F5344CB8AC3E}">
        <p14:creationId xmlns:p14="http://schemas.microsoft.com/office/powerpoint/2010/main" val="343868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Kleingruppen können vor Ort eingeteilt werden oder Online in Breakoutsessions</a:t>
            </a:r>
          </a:p>
          <a:p>
            <a:r>
              <a:rPr lang="de-DE" dirty="0"/>
              <a:t>Falls das technisch möglich ist, können die Schüler*innen selber entscheiden zu welchem, der fünf vorherigen Themenfelder, sie selbständig Maßnahmen ausarbeiten möchten.</a:t>
            </a:r>
          </a:p>
          <a:p>
            <a:endParaRPr lang="de-DE" dirty="0"/>
          </a:p>
          <a:p>
            <a:r>
              <a:rPr lang="de-DE" dirty="0"/>
              <a:t>Hier das allgemeine Arbeitsblatt mit der Methode W-Fragen verwendet, alternativ können auch die themenspezifischen Arbeitsblätter mit der SMART Methode verwendet werden.</a:t>
            </a:r>
          </a:p>
        </p:txBody>
      </p:sp>
      <p:sp>
        <p:nvSpPr>
          <p:cNvPr id="4" name="Foliennummernplatzhalter 3"/>
          <p:cNvSpPr>
            <a:spLocks noGrp="1"/>
          </p:cNvSpPr>
          <p:nvPr>
            <p:ph type="sldNum" sz="quarter" idx="10"/>
          </p:nvPr>
        </p:nvSpPr>
        <p:spPr/>
        <p:txBody>
          <a:bodyPr/>
          <a:lstStyle/>
          <a:p>
            <a:fld id="{E301E83F-47DA-7145-B177-CDE51E0A8F8C}" type="slidenum">
              <a:rPr lang="de-DE" smtClean="0"/>
              <a:t>23</a:t>
            </a:fld>
            <a:endParaRPr lang="de-DE"/>
          </a:p>
        </p:txBody>
      </p:sp>
    </p:spTree>
    <p:extLst>
      <p:ext uri="{BB962C8B-B14F-4D97-AF65-F5344CB8AC3E}">
        <p14:creationId xmlns:p14="http://schemas.microsoft.com/office/powerpoint/2010/main" val="46160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24</a:t>
            </a:fld>
            <a:endParaRPr lang="de-DE"/>
          </a:p>
        </p:txBody>
      </p:sp>
    </p:spTree>
    <p:extLst>
      <p:ext uri="{BB962C8B-B14F-4D97-AF65-F5344CB8AC3E}">
        <p14:creationId xmlns:p14="http://schemas.microsoft.com/office/powerpoint/2010/main" val="4080860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25</a:t>
            </a:fld>
            <a:endParaRPr lang="de-DE"/>
          </a:p>
        </p:txBody>
      </p:sp>
    </p:spTree>
    <p:extLst>
      <p:ext uri="{BB962C8B-B14F-4D97-AF65-F5344CB8AC3E}">
        <p14:creationId xmlns:p14="http://schemas.microsoft.com/office/powerpoint/2010/main" val="2905896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26</a:t>
            </a:fld>
            <a:endParaRPr lang="de-DE"/>
          </a:p>
        </p:txBody>
      </p:sp>
    </p:spTree>
    <p:extLst>
      <p:ext uri="{BB962C8B-B14F-4D97-AF65-F5344CB8AC3E}">
        <p14:creationId xmlns:p14="http://schemas.microsoft.com/office/powerpoint/2010/main" val="3785046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Sammeln von Feedback zu den Formaten:</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Auftakt</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Web-App</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Begleitmaterial</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Reflexionsveranstaltung</a:t>
            </a:r>
            <a:r>
              <a:rPr lang="de-AT" dirty="0">
                <a:effectLst/>
              </a:rPr>
              <a:t> </a:t>
            </a:r>
          </a:p>
          <a:p>
            <a:endParaRPr lang="de-AT" dirty="0">
              <a:effectLst/>
            </a:endParaRPr>
          </a:p>
          <a:p>
            <a:r>
              <a:rPr lang="en-US" dirty="0" err="1"/>
              <a:t>Gesammeltes</a:t>
            </a:r>
            <a:r>
              <a:rPr lang="en-US" dirty="0"/>
              <a:t> Feedback </a:t>
            </a:r>
            <a:r>
              <a:rPr lang="en-US" dirty="0" err="1"/>
              <a:t>kann</a:t>
            </a:r>
            <a:r>
              <a:rPr lang="en-US" dirty="0"/>
              <a:t> </a:t>
            </a:r>
            <a:r>
              <a:rPr lang="en-US" dirty="0" err="1"/>
              <a:t>gerne</a:t>
            </a:r>
            <a:r>
              <a:rPr lang="en-US" dirty="0"/>
              <a:t> an den KEM Manager </a:t>
            </a:r>
            <a:r>
              <a:rPr lang="en-US" dirty="0" err="1"/>
              <a:t>gesendet</a:t>
            </a:r>
            <a:r>
              <a:rPr lang="en-US" dirty="0"/>
              <a:t> </a:t>
            </a:r>
            <a:r>
              <a:rPr lang="en-US" dirty="0" err="1"/>
              <a:t>werden</a:t>
            </a:r>
            <a:r>
              <a:rPr lang="en-US" dirty="0"/>
              <a:t>.</a:t>
            </a:r>
          </a:p>
        </p:txBody>
      </p:sp>
      <p:sp>
        <p:nvSpPr>
          <p:cNvPr id="4" name="Foliennummernplatzhalter 3"/>
          <p:cNvSpPr>
            <a:spLocks noGrp="1"/>
          </p:cNvSpPr>
          <p:nvPr>
            <p:ph type="sldNum" sz="quarter" idx="5"/>
          </p:nvPr>
        </p:nvSpPr>
        <p:spPr/>
        <p:txBody>
          <a:bodyPr/>
          <a:lstStyle/>
          <a:p>
            <a:fld id="{E301E83F-47DA-7145-B177-CDE51E0A8F8C}" type="slidenum">
              <a:rPr lang="de-DE" smtClean="0"/>
              <a:t>27</a:t>
            </a:fld>
            <a:endParaRPr lang="de-DE"/>
          </a:p>
        </p:txBody>
      </p:sp>
    </p:spTree>
    <p:extLst>
      <p:ext uri="{BB962C8B-B14F-4D97-AF65-F5344CB8AC3E}">
        <p14:creationId xmlns:p14="http://schemas.microsoft.com/office/powerpoint/2010/main" val="96942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geht es jetzt weiter mit den ausgearbeiteten Maßnahmen „nachhaltige </a:t>
            </a:r>
            <a:r>
              <a:rPr lang="de-DE"/>
              <a:t>Schul“? </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29</a:t>
            </a:fld>
            <a:endParaRPr lang="de-DE"/>
          </a:p>
        </p:txBody>
      </p:sp>
    </p:spTree>
    <p:extLst>
      <p:ext uri="{BB962C8B-B14F-4D97-AF65-F5344CB8AC3E}">
        <p14:creationId xmlns:p14="http://schemas.microsoft.com/office/powerpoint/2010/main" val="147140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Vergleich vor und nach der Challenge</a:t>
            </a:r>
          </a:p>
          <a:p>
            <a:endParaRPr lang="de-DE" dirty="0"/>
          </a:p>
          <a:p>
            <a:r>
              <a:rPr lang="de-DE" dirty="0"/>
              <a:t>Genau wie bei Auftaktworkshop (Präsenz: Raumbild, Digital: Bewertung von 1 – „gar nicht wichtig“ bis 5 – „sehr wichtig“ über Chat oder Handzeichen mit geschlossenen Augen)</a:t>
            </a:r>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3</a:t>
            </a:fld>
            <a:endParaRPr lang="de-DE"/>
          </a:p>
        </p:txBody>
      </p:sp>
    </p:spTree>
    <p:extLst>
      <p:ext uri="{BB962C8B-B14F-4D97-AF65-F5344CB8AC3E}">
        <p14:creationId xmlns:p14="http://schemas.microsoft.com/office/powerpoint/2010/main" val="280981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Präsenz: Raumbild, Digital: Bewertung von 1 – „gar nicht wichtig“ bis 5 – „sehr wichtig“ über Chat oder Handzeichen mit geschlossenen Augen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4</a:t>
            </a:fld>
            <a:endParaRPr lang="de-DE"/>
          </a:p>
        </p:txBody>
      </p:sp>
    </p:spTree>
    <p:extLst>
      <p:ext uri="{BB962C8B-B14F-4D97-AF65-F5344CB8AC3E}">
        <p14:creationId xmlns:p14="http://schemas.microsoft.com/office/powerpoint/2010/main" val="59740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FF0000"/>
                </a:solidFill>
              </a:rPr>
              <a:t>Hier bitte vorab die Ergebnisse vom Auftaktworkshop einfügen </a:t>
            </a:r>
            <a:r>
              <a:rPr lang="de-DE" dirty="0"/>
              <a:t>(Präsenz: Fotos vom Raumbild; digital: Kopie vom Chat, Screenshot der Handzeichen)</a:t>
            </a:r>
          </a:p>
        </p:txBody>
      </p:sp>
      <p:sp>
        <p:nvSpPr>
          <p:cNvPr id="4" name="Foliennummernplatzhalter 3"/>
          <p:cNvSpPr>
            <a:spLocks noGrp="1"/>
          </p:cNvSpPr>
          <p:nvPr>
            <p:ph type="sldNum" sz="quarter" idx="10"/>
          </p:nvPr>
        </p:nvSpPr>
        <p:spPr/>
        <p:txBody>
          <a:bodyPr/>
          <a:lstStyle/>
          <a:p>
            <a:fld id="{E301E83F-47DA-7145-B177-CDE51E0A8F8C}" type="slidenum">
              <a:rPr lang="de-DE" smtClean="0"/>
              <a:t>5</a:t>
            </a:fld>
            <a:endParaRPr lang="de-DE"/>
          </a:p>
        </p:txBody>
      </p:sp>
    </p:spTree>
    <p:extLst>
      <p:ext uri="{BB962C8B-B14F-4D97-AF65-F5344CB8AC3E}">
        <p14:creationId xmlns:p14="http://schemas.microsoft.com/office/powerpoint/2010/main" val="145282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Unterschiede beschreiben und Gründe suchen</a:t>
            </a:r>
          </a:p>
          <a:p>
            <a:r>
              <a:rPr lang="de-DE" dirty="0"/>
              <a:t>Wie wird sich das in naher, wie in ferner Zukunft verändern?</a:t>
            </a:r>
          </a:p>
        </p:txBody>
      </p:sp>
      <p:sp>
        <p:nvSpPr>
          <p:cNvPr id="4" name="Foliennummernplatzhalter 3"/>
          <p:cNvSpPr>
            <a:spLocks noGrp="1"/>
          </p:cNvSpPr>
          <p:nvPr>
            <p:ph type="sldNum" sz="quarter" idx="10"/>
          </p:nvPr>
        </p:nvSpPr>
        <p:spPr/>
        <p:txBody>
          <a:bodyPr/>
          <a:lstStyle/>
          <a:p>
            <a:fld id="{E301E83F-47DA-7145-B177-CDE51E0A8F8C}" type="slidenum">
              <a:rPr lang="de-DE" smtClean="0"/>
              <a:t>6</a:t>
            </a:fld>
            <a:endParaRPr lang="de-DE"/>
          </a:p>
        </p:txBody>
      </p:sp>
    </p:spTree>
    <p:extLst>
      <p:ext uri="{BB962C8B-B14F-4D97-AF65-F5344CB8AC3E}">
        <p14:creationId xmlns:p14="http://schemas.microsoft.com/office/powerpoint/2010/main" val="294503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Stimmungsbarometer</a:t>
            </a:r>
          </a:p>
        </p:txBody>
      </p:sp>
      <p:sp>
        <p:nvSpPr>
          <p:cNvPr id="4" name="Foliennummernplatzhalter 3"/>
          <p:cNvSpPr>
            <a:spLocks noGrp="1"/>
          </p:cNvSpPr>
          <p:nvPr>
            <p:ph type="sldNum" sz="quarter" idx="10"/>
          </p:nvPr>
        </p:nvSpPr>
        <p:spPr/>
        <p:txBody>
          <a:bodyPr/>
          <a:lstStyle/>
          <a:p>
            <a:fld id="{E301E83F-47DA-7145-B177-CDE51E0A8F8C}" type="slidenum">
              <a:rPr lang="de-DE" smtClean="0"/>
              <a:t>7</a:t>
            </a:fld>
            <a:endParaRPr lang="de-DE"/>
          </a:p>
        </p:txBody>
      </p:sp>
    </p:spTree>
    <p:extLst>
      <p:ext uri="{BB962C8B-B14F-4D97-AF65-F5344CB8AC3E}">
        <p14:creationId xmlns:p14="http://schemas.microsoft.com/office/powerpoint/2010/main" val="177329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Schüler*innen malen einen Punkt auf die projizierte Fläche/Tafel/kleben Post-</a:t>
            </a:r>
            <a:r>
              <a:rPr lang="de-DE" dirty="0" err="1"/>
              <a:t>its</a:t>
            </a:r>
            <a:r>
              <a:rPr lang="de-DE" dirty="0"/>
              <a:t> auf die Leinwand (</a:t>
            </a:r>
            <a:r>
              <a:rPr lang="de-DE" dirty="0" err="1"/>
              <a:t>Päsenz</a:t>
            </a:r>
            <a:r>
              <a:rPr lang="de-DE" dirty="0"/>
              <a:t>) oder es wird das gleiche Prozedere gewählt wie Stimmungsbild (digital): Zahl (von 0-100 bzw. 0-80) im Chat. Alternativ können einzelne Schüler zu Wort kommen und berichten.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8</a:t>
            </a:fld>
            <a:endParaRPr lang="de-DE"/>
          </a:p>
        </p:txBody>
      </p:sp>
    </p:spTree>
    <p:extLst>
      <p:ext uri="{BB962C8B-B14F-4D97-AF65-F5344CB8AC3E}">
        <p14:creationId xmlns:p14="http://schemas.microsoft.com/office/powerpoint/2010/main" val="186019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SuS</a:t>
            </a:r>
            <a:r>
              <a:rPr lang="de-DE" dirty="0"/>
              <a:t> als </a:t>
            </a:r>
            <a:r>
              <a:rPr lang="de-DE" dirty="0" err="1"/>
              <a:t>MultiplikatorInnen</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9</a:t>
            </a:fld>
            <a:endParaRPr lang="de-DE"/>
          </a:p>
        </p:txBody>
      </p:sp>
    </p:spTree>
    <p:extLst>
      <p:ext uri="{BB962C8B-B14F-4D97-AF65-F5344CB8AC3E}">
        <p14:creationId xmlns:p14="http://schemas.microsoft.com/office/powerpoint/2010/main" val="327189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560C5D-3038-8141-9560-7A9B0A5F775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11"/>
          <a:stretch/>
        </p:blipFill>
        <p:spPr>
          <a:xfrm>
            <a:off x="1688432" y="0"/>
            <a:ext cx="10503568" cy="6858000"/>
          </a:xfrm>
          <a:prstGeom prst="rect">
            <a:avLst/>
          </a:prstGeom>
        </p:spPr>
      </p:pic>
      <p:sp>
        <p:nvSpPr>
          <p:cNvPr id="2" name="Title 1"/>
          <p:cNvSpPr>
            <a:spLocks noGrp="1"/>
          </p:cNvSpPr>
          <p:nvPr>
            <p:ph type="ctrTitle"/>
          </p:nvPr>
        </p:nvSpPr>
        <p:spPr>
          <a:xfrm>
            <a:off x="841258" y="2167598"/>
            <a:ext cx="5771814" cy="1555316"/>
          </a:xfrm>
        </p:spPr>
        <p:txBody>
          <a:bodyPr anchor="b">
            <a:noAutofit/>
          </a:bodyPr>
          <a:lstStyle>
            <a:lvl1pPr algn="l">
              <a:defRPr sz="5400">
                <a:solidFill>
                  <a:srgbClr val="005993"/>
                </a:solidFill>
              </a:defRPr>
            </a:lvl1pPr>
          </a:lstStyle>
          <a:p>
            <a:r>
              <a:rPr lang="de-AT"/>
              <a:t>Mastertitelformat bearbeiten</a:t>
            </a:r>
            <a:endParaRPr lang="en-US" dirty="0"/>
          </a:p>
        </p:txBody>
      </p:sp>
      <p:sp>
        <p:nvSpPr>
          <p:cNvPr id="3" name="Subtitle 2"/>
          <p:cNvSpPr>
            <a:spLocks noGrp="1"/>
          </p:cNvSpPr>
          <p:nvPr>
            <p:ph type="subTitle" idx="1"/>
          </p:nvPr>
        </p:nvSpPr>
        <p:spPr>
          <a:xfrm>
            <a:off x="841257" y="4208425"/>
            <a:ext cx="4563500" cy="1562921"/>
          </a:xfrm>
        </p:spPr>
        <p:txBody>
          <a:bodyPr anchor="t"/>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en-US" dirty="0"/>
          </a:p>
        </p:txBody>
      </p:sp>
      <p:pic>
        <p:nvPicPr>
          <p:cNvPr id="13" name="Grafik 12">
            <a:extLst>
              <a:ext uri="{FF2B5EF4-FFF2-40B4-BE49-F238E27FC236}">
                <a16:creationId xmlns:a16="http://schemas.microsoft.com/office/drawing/2014/main" id="{00B84368-48AB-7648-A740-029D8E301C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1257" y="408779"/>
            <a:ext cx="1542715" cy="870801"/>
          </a:xfrm>
          <a:prstGeom prst="rect">
            <a:avLst/>
          </a:prstGeom>
        </p:spPr>
      </p:pic>
      <p:sp>
        <p:nvSpPr>
          <p:cNvPr id="16" name="Textfeld 15">
            <a:extLst>
              <a:ext uri="{FF2B5EF4-FFF2-40B4-BE49-F238E27FC236}">
                <a16:creationId xmlns:a16="http://schemas.microsoft.com/office/drawing/2014/main" id="{58DF18A2-A2E6-C844-8C27-F3E66679F08E}"/>
              </a:ext>
            </a:extLst>
          </p:cNvPr>
          <p:cNvSpPr txBox="1"/>
          <p:nvPr userDrawn="1"/>
        </p:nvSpPr>
        <p:spPr>
          <a:xfrm>
            <a:off x="10167729" y="5643778"/>
            <a:ext cx="1451819" cy="735411"/>
          </a:xfrm>
          <a:prstGeom prst="rect">
            <a:avLst/>
          </a:prstGeom>
          <a:noFill/>
        </p:spPr>
        <p:txBody>
          <a:bodyPr wrap="square" rtlCol="0" anchor="ctr" anchorCtr="0">
            <a:no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de-DE" sz="1400" b="1" dirty="0">
                <a:solidFill>
                  <a:schemeClr val="bg1"/>
                </a:solidFill>
              </a:rPr>
              <a:t>alpS GmbH</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spc="0" dirty="0">
                <a:solidFill>
                  <a:schemeClr val="bg1"/>
                </a:solidFill>
              </a:rPr>
              <a:t>Grabenweg 68</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dirty="0">
                <a:solidFill>
                  <a:schemeClr val="bg1"/>
                </a:solidFill>
              </a:rPr>
              <a:t>6020 Innsbruck</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dirty="0">
                <a:solidFill>
                  <a:schemeClr val="bg1"/>
                </a:solidFill>
              </a:rPr>
              <a:t>www.alp-s.at </a:t>
            </a:r>
          </a:p>
        </p:txBody>
      </p:sp>
      <p:sp>
        <p:nvSpPr>
          <p:cNvPr id="33" name="Date Placeholder 3">
            <a:extLst>
              <a:ext uri="{FF2B5EF4-FFF2-40B4-BE49-F238E27FC236}">
                <a16:creationId xmlns:a16="http://schemas.microsoft.com/office/drawing/2014/main" id="{E554CCB7-4988-7A42-A440-684B642E8662}"/>
              </a:ext>
            </a:extLst>
          </p:cNvPr>
          <p:cNvSpPr>
            <a:spLocks noGrp="1"/>
          </p:cNvSpPr>
          <p:nvPr>
            <p:ph type="dt" sz="half" idx="2"/>
          </p:nvPr>
        </p:nvSpPr>
        <p:spPr>
          <a:xfrm>
            <a:off x="841257" y="6184010"/>
            <a:ext cx="1542715" cy="230832"/>
          </a:xfrm>
          <a:prstGeom prst="rect">
            <a:avLst/>
          </a:prstGeom>
        </p:spPr>
        <p:txBody>
          <a:bodyPr vert="horz" lIns="91440" tIns="45720" rIns="91440" bIns="45720" rtlCol="0" anchor="ctr">
            <a:spAutoFit/>
          </a:bodyPr>
          <a:lstStyle>
            <a:lvl1pPr marL="0" marR="0" indent="0" algn="r" defTabSz="914400" rtl="0" eaLnBrk="1" fontAlgn="auto" latinLnBrk="0" hangingPunct="1">
              <a:lnSpc>
                <a:spcPct val="100000"/>
              </a:lnSpc>
              <a:spcBef>
                <a:spcPts val="0"/>
              </a:spcBef>
              <a:spcAft>
                <a:spcPts val="0"/>
              </a:spcAft>
              <a:buClrTx/>
              <a:buSzTx/>
              <a:buFontTx/>
              <a:buNone/>
              <a:tabLst/>
              <a:defRPr sz="1000" b="1">
                <a:solidFill>
                  <a:schemeClr val="tx1"/>
                </a:solidFill>
                <a:latin typeface="+mn-lt"/>
              </a:defRPr>
            </a:lvl1pPr>
          </a:lstStyle>
          <a:p>
            <a:pPr algn="l"/>
            <a:fld id="{8DF6A7E4-6F94-4200-B9FC-FFAB5D604D99}" type="datetime1">
              <a:rPr lang="de-DE" sz="900" b="0" smtClean="0">
                <a:solidFill>
                  <a:srgbClr val="000000">
                    <a:tint val="75000"/>
                  </a:srgbClr>
                </a:solidFill>
              </a:rPr>
              <a:t>19.11.2021</a:t>
            </a:fld>
            <a:endParaRPr lang="de-DE" sz="900" b="0" dirty="0">
              <a:solidFill>
                <a:srgbClr val="000000">
                  <a:tint val="75000"/>
                </a:srgbClr>
              </a:solidFill>
            </a:endParaRPr>
          </a:p>
        </p:txBody>
      </p:sp>
    </p:spTree>
    <p:extLst>
      <p:ext uri="{BB962C8B-B14F-4D97-AF65-F5344CB8AC3E}">
        <p14:creationId xmlns:p14="http://schemas.microsoft.com/office/powerpoint/2010/main" val="33968938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3403600"/>
          </a:xfrm>
        </p:spPr>
        <p:txBody>
          <a:bodyPr anchor="ctr">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9" name="Date Placeholder 3">
            <a:extLst>
              <a:ext uri="{FF2B5EF4-FFF2-40B4-BE49-F238E27FC236}">
                <a16:creationId xmlns:a16="http://schemas.microsoft.com/office/drawing/2014/main" id="{497AEDA6-94FA-E447-BB0A-F4E0FDE1C792}"/>
              </a:ext>
            </a:extLst>
          </p:cNvPr>
          <p:cNvSpPr>
            <a:spLocks noGrp="1"/>
          </p:cNvSpPr>
          <p:nvPr>
            <p:ph type="dt" sz="half" idx="10"/>
          </p:nvPr>
        </p:nvSpPr>
        <p:spPr>
          <a:xfrm>
            <a:off x="8583803" y="6383260"/>
            <a:ext cx="911939" cy="365125"/>
          </a:xfrm>
        </p:spPr>
        <p:txBody>
          <a:bodyPr/>
          <a:lstStyle/>
          <a:p>
            <a:fld id="{F708321B-79BD-410B-978E-844A69E0490D}" type="datetime1">
              <a:rPr lang="de-DE" smtClean="0"/>
              <a:t>19.11.2021</a:t>
            </a:fld>
            <a:endParaRPr lang="de-DE"/>
          </a:p>
        </p:txBody>
      </p:sp>
      <p:sp>
        <p:nvSpPr>
          <p:cNvPr id="10" name="Footer Placeholder 4">
            <a:extLst>
              <a:ext uri="{FF2B5EF4-FFF2-40B4-BE49-F238E27FC236}">
                <a16:creationId xmlns:a16="http://schemas.microsoft.com/office/drawing/2014/main" id="{75D9270F-4D6E-C543-8EAB-73C8CE31295D}"/>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E1527175-B3F9-D343-8719-E58F16296BD9}"/>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1D8874E5-DE71-1C4A-A379-71B46256CC0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B2985E-9BCC-884B-8264-541FE28B82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207575617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3632200"/>
            <a:ext cx="809413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479827"/>
            <a:ext cx="915285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0" name="TextBox 19"/>
          <p:cNvSpPr txBox="1"/>
          <p:nvPr/>
        </p:nvSpPr>
        <p:spPr>
          <a:xfrm>
            <a:off x="761619"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sp>
        <p:nvSpPr>
          <p:cNvPr id="22" name="TextBox 21"/>
          <p:cNvSpPr txBox="1"/>
          <p:nvPr/>
        </p:nvSpPr>
        <p:spPr>
          <a:xfrm>
            <a:off x="925122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latin typeface="Arial"/>
              </a:rPr>
              <a:t>”</a:t>
            </a:r>
            <a:endParaRPr lang="en-US" dirty="0">
              <a:solidFill>
                <a:srgbClr val="005993"/>
              </a:solidFill>
              <a:latin typeface="Arial"/>
            </a:endParaRPr>
          </a:p>
        </p:txBody>
      </p:sp>
      <p:sp>
        <p:nvSpPr>
          <p:cNvPr id="12" name="Date Placeholder 3">
            <a:extLst>
              <a:ext uri="{FF2B5EF4-FFF2-40B4-BE49-F238E27FC236}">
                <a16:creationId xmlns:a16="http://schemas.microsoft.com/office/drawing/2014/main" id="{561EC601-DCCA-6F4D-B941-B65B801C8CAA}"/>
              </a:ext>
            </a:extLst>
          </p:cNvPr>
          <p:cNvSpPr>
            <a:spLocks noGrp="1"/>
          </p:cNvSpPr>
          <p:nvPr>
            <p:ph type="dt" sz="half" idx="10"/>
          </p:nvPr>
        </p:nvSpPr>
        <p:spPr>
          <a:xfrm>
            <a:off x="8583803" y="6383260"/>
            <a:ext cx="911939" cy="365125"/>
          </a:xfrm>
        </p:spPr>
        <p:txBody>
          <a:bodyPr/>
          <a:lstStyle/>
          <a:p>
            <a:fld id="{CAAAD82E-9F36-4B32-B540-DD6217B33E11}" type="datetime1">
              <a:rPr lang="de-DE" smtClean="0"/>
              <a:t>19.11.2021</a:t>
            </a:fld>
            <a:endParaRPr lang="de-DE"/>
          </a:p>
        </p:txBody>
      </p:sp>
      <p:sp>
        <p:nvSpPr>
          <p:cNvPr id="13" name="Footer Placeholder 4">
            <a:extLst>
              <a:ext uri="{FF2B5EF4-FFF2-40B4-BE49-F238E27FC236}">
                <a16:creationId xmlns:a16="http://schemas.microsoft.com/office/drawing/2014/main" id="{72B9968F-3888-2F43-8D1B-7E51B244F94B}"/>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7C9A8197-F881-B140-BF88-8D020800162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88227B42-312A-5F4E-8C85-02934ACEDE8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3B94B66-C1D0-4B4E-BD1A-16C47CF96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30847589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64153" y="1931988"/>
            <a:ext cx="9152850" cy="2595460"/>
          </a:xfrm>
        </p:spPr>
        <p:txBody>
          <a:bodyPr anchor="b">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9" name="Date Placeholder 3">
            <a:extLst>
              <a:ext uri="{FF2B5EF4-FFF2-40B4-BE49-F238E27FC236}">
                <a16:creationId xmlns:a16="http://schemas.microsoft.com/office/drawing/2014/main" id="{2E2D48E1-1122-1345-B69A-19CF090C83B4}"/>
              </a:ext>
            </a:extLst>
          </p:cNvPr>
          <p:cNvSpPr>
            <a:spLocks noGrp="1"/>
          </p:cNvSpPr>
          <p:nvPr>
            <p:ph type="dt" sz="half" idx="10"/>
          </p:nvPr>
        </p:nvSpPr>
        <p:spPr>
          <a:xfrm>
            <a:off x="8583803" y="6383260"/>
            <a:ext cx="911939" cy="365125"/>
          </a:xfrm>
        </p:spPr>
        <p:txBody>
          <a:bodyPr/>
          <a:lstStyle/>
          <a:p>
            <a:fld id="{7DC6E062-ACD3-4441-A548-40144DC0F525}" type="datetime1">
              <a:rPr lang="de-DE" smtClean="0"/>
              <a:t>19.11.2021</a:t>
            </a:fld>
            <a:endParaRPr lang="de-DE"/>
          </a:p>
        </p:txBody>
      </p:sp>
      <p:sp>
        <p:nvSpPr>
          <p:cNvPr id="10" name="Footer Placeholder 4">
            <a:extLst>
              <a:ext uri="{FF2B5EF4-FFF2-40B4-BE49-F238E27FC236}">
                <a16:creationId xmlns:a16="http://schemas.microsoft.com/office/drawing/2014/main" id="{C07C5341-A4B7-FD4C-9CAF-813840DF959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3021D9A7-A2B8-F749-BA6A-84EE8E97C9B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ADD5773-6A5D-EA4E-91C1-4E4C6B1053B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62012D-1D0A-C248-9C8E-C10875767A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261141923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4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49"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4" name="TextBox 23"/>
          <p:cNvSpPr txBox="1"/>
          <p:nvPr/>
        </p:nvSpPr>
        <p:spPr>
          <a:xfrm>
            <a:off x="881219"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sp>
        <p:nvSpPr>
          <p:cNvPr id="25" name="TextBox 24"/>
          <p:cNvSpPr txBox="1"/>
          <p:nvPr/>
        </p:nvSpPr>
        <p:spPr>
          <a:xfrm>
            <a:off x="9263599"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sp>
        <p:nvSpPr>
          <p:cNvPr id="12" name="Date Placeholder 3">
            <a:extLst>
              <a:ext uri="{FF2B5EF4-FFF2-40B4-BE49-F238E27FC236}">
                <a16:creationId xmlns:a16="http://schemas.microsoft.com/office/drawing/2014/main" id="{DAF6FAC4-8D51-3F44-B3D4-1AAE2581AF08}"/>
              </a:ext>
            </a:extLst>
          </p:cNvPr>
          <p:cNvSpPr>
            <a:spLocks noGrp="1"/>
          </p:cNvSpPr>
          <p:nvPr>
            <p:ph type="dt" sz="half" idx="10"/>
          </p:nvPr>
        </p:nvSpPr>
        <p:spPr>
          <a:xfrm>
            <a:off x="8583803" y="6383260"/>
            <a:ext cx="911939" cy="365125"/>
          </a:xfrm>
        </p:spPr>
        <p:txBody>
          <a:bodyPr/>
          <a:lstStyle/>
          <a:p>
            <a:fld id="{60A35B2C-3904-473B-B817-B45FC4B9A6FB}" type="datetime1">
              <a:rPr lang="de-DE" smtClean="0"/>
              <a:t>19.11.2021</a:t>
            </a:fld>
            <a:endParaRPr lang="de-DE"/>
          </a:p>
        </p:txBody>
      </p:sp>
      <p:sp>
        <p:nvSpPr>
          <p:cNvPr id="13" name="Footer Placeholder 4">
            <a:extLst>
              <a:ext uri="{FF2B5EF4-FFF2-40B4-BE49-F238E27FC236}">
                <a16:creationId xmlns:a16="http://schemas.microsoft.com/office/drawing/2014/main" id="{88D55BEF-A3C6-1848-816B-C148BE9BDEBA}"/>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B5CFD9FD-7D86-744A-84B0-B2F8ECE6C6D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2091F5BD-52FE-924A-A9D8-D595292D5DE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70974A4B-D6DC-DE4C-A7B9-6EE876E0E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157424838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68385" y="609600"/>
            <a:ext cx="8588203"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50"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8" name="Grafik 7">
            <a:extLst>
              <a:ext uri="{FF2B5EF4-FFF2-40B4-BE49-F238E27FC236}">
                <a16:creationId xmlns:a16="http://schemas.microsoft.com/office/drawing/2014/main" id="{7C505653-9E2F-C042-BE10-7740DF59A2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3016" y="488533"/>
            <a:ext cx="1542715" cy="870801"/>
          </a:xfrm>
          <a:prstGeom prst="rect">
            <a:avLst/>
          </a:prstGeom>
        </p:spPr>
      </p:pic>
      <p:sp>
        <p:nvSpPr>
          <p:cNvPr id="10" name="Date Placeholder 3">
            <a:extLst>
              <a:ext uri="{FF2B5EF4-FFF2-40B4-BE49-F238E27FC236}">
                <a16:creationId xmlns:a16="http://schemas.microsoft.com/office/drawing/2014/main" id="{D15A045F-7A8B-6146-91BC-840F07C50B04}"/>
              </a:ext>
            </a:extLst>
          </p:cNvPr>
          <p:cNvSpPr>
            <a:spLocks noGrp="1"/>
          </p:cNvSpPr>
          <p:nvPr>
            <p:ph type="dt" sz="half" idx="10"/>
          </p:nvPr>
        </p:nvSpPr>
        <p:spPr>
          <a:xfrm>
            <a:off x="8583803" y="6383260"/>
            <a:ext cx="911939" cy="365125"/>
          </a:xfrm>
        </p:spPr>
        <p:txBody>
          <a:bodyPr/>
          <a:lstStyle/>
          <a:p>
            <a:fld id="{58B7055E-BAB8-47CA-9A52-115DE8A5B7EC}" type="datetime1">
              <a:rPr lang="de-DE" smtClean="0"/>
              <a:t>19.11.2021</a:t>
            </a:fld>
            <a:endParaRPr lang="de-DE"/>
          </a:p>
        </p:txBody>
      </p:sp>
      <p:sp>
        <p:nvSpPr>
          <p:cNvPr id="11" name="Footer Placeholder 4">
            <a:extLst>
              <a:ext uri="{FF2B5EF4-FFF2-40B4-BE49-F238E27FC236}">
                <a16:creationId xmlns:a16="http://schemas.microsoft.com/office/drawing/2014/main" id="{47D6010F-99AF-694E-B041-ADA86A884D2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D1C4BB75-B8B2-6A42-8E8A-D0ED36C09CF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C64DEF-5D16-D84D-AB13-04526389842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70712F2-F342-AB44-9E67-42D3943D1F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266730122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Mastertitelformat bearbeiten</a:t>
            </a:r>
            <a:endParaRPr lang="en-US" dirty="0"/>
          </a:p>
        </p:txBody>
      </p:sp>
      <p:sp>
        <p:nvSpPr>
          <p:cNvPr id="3" name="Vertical Text Placeholder 2"/>
          <p:cNvSpPr>
            <a:spLocks noGrp="1"/>
          </p:cNvSpPr>
          <p:nvPr>
            <p:ph type="body" orient="vert" idx="1"/>
          </p:nvPr>
        </p:nvSpPr>
        <p:spPr>
          <a:xfrm>
            <a:off x="1264153" y="2160589"/>
            <a:ext cx="9152850" cy="3880773"/>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82A36461-CBD7-A64D-B4EB-5D7EA8CFB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E58FC5EA-9B3A-1140-94DD-37054BE51C0E}"/>
              </a:ext>
            </a:extLst>
          </p:cNvPr>
          <p:cNvSpPr>
            <a:spLocks noGrp="1"/>
          </p:cNvSpPr>
          <p:nvPr>
            <p:ph type="dt" sz="half" idx="10"/>
          </p:nvPr>
        </p:nvSpPr>
        <p:spPr>
          <a:xfrm>
            <a:off x="8583803" y="6383260"/>
            <a:ext cx="911939" cy="365125"/>
          </a:xfrm>
        </p:spPr>
        <p:txBody>
          <a:bodyPr/>
          <a:lstStyle/>
          <a:p>
            <a:fld id="{2EDEBBC5-6A20-462A-A59F-39A32B84F542}" type="datetime1">
              <a:rPr lang="de-DE" smtClean="0"/>
              <a:t>19.11.2021</a:t>
            </a:fld>
            <a:endParaRPr lang="de-DE"/>
          </a:p>
        </p:txBody>
      </p:sp>
      <p:sp>
        <p:nvSpPr>
          <p:cNvPr id="10" name="Footer Placeholder 4">
            <a:extLst>
              <a:ext uri="{FF2B5EF4-FFF2-40B4-BE49-F238E27FC236}">
                <a16:creationId xmlns:a16="http://schemas.microsoft.com/office/drawing/2014/main" id="{09BB362E-0643-E84D-8F31-54145ECD916D}"/>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53CBCC54-CA44-CF43-8202-7A3BA844C1F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049E450C-E906-184F-955A-98EFE270814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70987FBA-6F34-8245-9ED0-A5919FD8DD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228072196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0590" y="1621410"/>
            <a:ext cx="1646413" cy="4239640"/>
          </a:xfrm>
        </p:spPr>
        <p:txBody>
          <a:bodyPr vert="eaVert" anchor="ctr"/>
          <a:lstStyle/>
          <a:p>
            <a:r>
              <a:rPr lang="de-AT"/>
              <a:t>Mastertitelformat bearbeiten</a:t>
            </a:r>
            <a:endParaRPr lang="en-US" dirty="0"/>
          </a:p>
        </p:txBody>
      </p:sp>
      <p:sp>
        <p:nvSpPr>
          <p:cNvPr id="3" name="Vertical Text Placeholder 2"/>
          <p:cNvSpPr>
            <a:spLocks noGrp="1"/>
          </p:cNvSpPr>
          <p:nvPr>
            <p:ph type="body" orient="vert" idx="1"/>
          </p:nvPr>
        </p:nvSpPr>
        <p:spPr>
          <a:xfrm>
            <a:off x="1264153" y="609600"/>
            <a:ext cx="7060150" cy="5251450"/>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AB883812-50D5-0C48-A2CC-3B631D1F16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6C148C0F-FDAA-FD40-A3B5-DC0F9CCDC513}"/>
              </a:ext>
            </a:extLst>
          </p:cNvPr>
          <p:cNvSpPr>
            <a:spLocks noGrp="1"/>
          </p:cNvSpPr>
          <p:nvPr>
            <p:ph type="dt" sz="half" idx="10"/>
          </p:nvPr>
        </p:nvSpPr>
        <p:spPr>
          <a:xfrm>
            <a:off x="8583803" y="6383260"/>
            <a:ext cx="911939" cy="365125"/>
          </a:xfrm>
        </p:spPr>
        <p:txBody>
          <a:bodyPr/>
          <a:lstStyle/>
          <a:p>
            <a:fld id="{19C13DAB-8232-4364-A191-8FC95288C1B7}" type="datetime1">
              <a:rPr lang="de-DE" smtClean="0"/>
              <a:t>19.11.2021</a:t>
            </a:fld>
            <a:endParaRPr lang="de-DE"/>
          </a:p>
        </p:txBody>
      </p:sp>
      <p:sp>
        <p:nvSpPr>
          <p:cNvPr id="10" name="Footer Placeholder 4">
            <a:extLst>
              <a:ext uri="{FF2B5EF4-FFF2-40B4-BE49-F238E27FC236}">
                <a16:creationId xmlns:a16="http://schemas.microsoft.com/office/drawing/2014/main" id="{E9560B0A-CF3A-6D41-97D8-2A4CE1ED862F}"/>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9FFF08F9-A6DB-094C-8DCB-FB1275431C12}"/>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C04DCED-E6C0-B844-A2B5-596ECF07054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DDB47EE-7713-D742-94D9-B18DAA867E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18510532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AT"/>
              <a:t>Mastertitelformat bearbeiten</a:t>
            </a:r>
            <a:endParaRPr lang="en-US" dirty="0"/>
          </a:p>
        </p:txBody>
      </p:sp>
      <p:sp>
        <p:nvSpPr>
          <p:cNvPr id="3" name="Content Placehold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a:xfrm>
            <a:off x="7791952" y="6383260"/>
            <a:ext cx="911939" cy="365125"/>
          </a:xfrm>
        </p:spPr>
        <p:txBody>
          <a:bodyPr/>
          <a:lstStyle/>
          <a:p>
            <a:fld id="{3F08C967-A7F5-4206-AD49-489343F478CE}" type="datetime1">
              <a:rPr lang="de-DE" smtClean="0"/>
              <a:t>19.11.2021</a:t>
            </a:fld>
            <a:endParaRPr lang="de-DE" dirty="0"/>
          </a:p>
        </p:txBody>
      </p:sp>
      <p:sp>
        <p:nvSpPr>
          <p:cNvPr id="5" name="Footer Placeholder 4"/>
          <p:cNvSpPr>
            <a:spLocks noGrp="1"/>
          </p:cNvSpPr>
          <p:nvPr>
            <p:ph type="ftr" sz="quarter" idx="11"/>
          </p:nvPr>
        </p:nvSpPr>
        <p:spPr>
          <a:xfrm>
            <a:off x="1264153" y="6383260"/>
            <a:ext cx="6297612" cy="365125"/>
          </a:xfrm>
        </p:spPr>
        <p:txBody>
          <a:bodyPr/>
          <a:lstStyle>
            <a:lvl1pPr>
              <a:defRPr/>
            </a:lvl1pPr>
          </a:lstStyle>
          <a:p>
            <a:r>
              <a:rPr lang="de-DE"/>
              <a:t>Für den Inhalt verantwortlich:  Maria Mustermann und Maximilian Mustermann | © alpS</a:t>
            </a:r>
            <a:endParaRPr lang="de-DE" dirty="0"/>
          </a:p>
        </p:txBody>
      </p:sp>
      <p:sp>
        <p:nvSpPr>
          <p:cNvPr id="6" name="Slide Number Placeholder 5"/>
          <p:cNvSpPr>
            <a:spLocks noGrp="1"/>
          </p:cNvSpPr>
          <p:nvPr>
            <p:ph type="sldNum" sz="quarter" idx="12"/>
          </p:nvPr>
        </p:nvSpPr>
        <p:spPr>
          <a:xfrm>
            <a:off x="9177482" y="6383260"/>
            <a:ext cx="683339" cy="365125"/>
          </a:xfrm>
        </p:spPr>
        <p:txBody>
          <a:bodyPr/>
          <a:lstStyle/>
          <a:p>
            <a:fld id="{746CF255-2EF9-8C44-B1E3-1E88CF6971FD}" type="slidenum">
              <a:rPr lang="de-DE" smtClean="0"/>
              <a:t>‹Nr.›</a:t>
            </a:fld>
            <a:endParaRPr lang="de-DE" dirty="0"/>
          </a:p>
        </p:txBody>
      </p:sp>
      <p:cxnSp>
        <p:nvCxnSpPr>
          <p:cNvPr id="17" name="Gerade Verbindung 16">
            <a:extLst>
              <a:ext uri="{FF2B5EF4-FFF2-40B4-BE49-F238E27FC236}">
                <a16:creationId xmlns:a16="http://schemas.microsoft.com/office/drawing/2014/main" id="{EECD6494-C011-1D4B-826A-176912917DA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224FDEC-EB1C-F24B-8D6C-77EB61395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87557080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2" y="2700867"/>
            <a:ext cx="9152851" cy="1826581"/>
          </a:xfrm>
        </p:spPr>
        <p:txBody>
          <a:bodyPr anchor="b"/>
          <a:lstStyle>
            <a:lvl1pPr algn="l">
              <a:defRPr sz="4000" b="0" cap="none"/>
            </a:lvl1pPr>
          </a:lstStyle>
          <a:p>
            <a:r>
              <a:rPr lang="de-AT"/>
              <a:t>Mastertitelformat bearbeiten</a:t>
            </a:r>
            <a:endParaRPr lang="en-US" dirty="0"/>
          </a:p>
        </p:txBody>
      </p:sp>
      <p:sp>
        <p:nvSpPr>
          <p:cNvPr id="3" name="Text Placeholder 2"/>
          <p:cNvSpPr>
            <a:spLocks noGrp="1"/>
          </p:cNvSpPr>
          <p:nvPr>
            <p:ph type="body" idx="1"/>
          </p:nvPr>
        </p:nvSpPr>
        <p:spPr>
          <a:xfrm>
            <a:off x="1264152" y="4527448"/>
            <a:ext cx="915285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8" name="Date Placeholder 3">
            <a:extLst>
              <a:ext uri="{FF2B5EF4-FFF2-40B4-BE49-F238E27FC236}">
                <a16:creationId xmlns:a16="http://schemas.microsoft.com/office/drawing/2014/main" id="{CA6E2804-5057-D140-B48F-CF8504D6D8FB}"/>
              </a:ext>
            </a:extLst>
          </p:cNvPr>
          <p:cNvSpPr>
            <a:spLocks noGrp="1"/>
          </p:cNvSpPr>
          <p:nvPr>
            <p:ph type="dt" sz="half" idx="10"/>
          </p:nvPr>
        </p:nvSpPr>
        <p:spPr>
          <a:xfrm>
            <a:off x="8583803" y="6383260"/>
            <a:ext cx="911939" cy="365125"/>
          </a:xfrm>
        </p:spPr>
        <p:txBody>
          <a:bodyPr/>
          <a:lstStyle/>
          <a:p>
            <a:fld id="{83F7C13C-A0E9-45F5-96A8-2FC3123E115C}" type="datetime1">
              <a:rPr lang="de-DE" smtClean="0"/>
              <a:t>19.11.2021</a:t>
            </a:fld>
            <a:endParaRPr lang="de-DE" dirty="0"/>
          </a:p>
        </p:txBody>
      </p:sp>
      <p:sp>
        <p:nvSpPr>
          <p:cNvPr id="9" name="Footer Placeholder 4">
            <a:extLst>
              <a:ext uri="{FF2B5EF4-FFF2-40B4-BE49-F238E27FC236}">
                <a16:creationId xmlns:a16="http://schemas.microsoft.com/office/drawing/2014/main" id="{CCB4DB41-9B08-984A-B27A-872D3CEFCF96}"/>
              </a:ext>
            </a:extLst>
          </p:cNvPr>
          <p:cNvSpPr>
            <a:spLocks noGrp="1"/>
          </p:cNvSpPr>
          <p:nvPr>
            <p:ph type="ftr" sz="quarter" idx="11"/>
          </p:nvPr>
        </p:nvSpPr>
        <p:spPr>
          <a:xfrm>
            <a:off x="1264153" y="6383260"/>
            <a:ext cx="6297612" cy="365125"/>
          </a:xfrm>
        </p:spPr>
        <p:txBody>
          <a:bodyPr/>
          <a:lstStyle>
            <a:lvl1pPr>
              <a:defRPr/>
            </a:lvl1pPr>
          </a:lstStyle>
          <a:p>
            <a:r>
              <a:rPr lang="de-DE"/>
              <a:t>Für den Inhalt verantwortlich:  Maria Mustermann und Maximilian Mustermann | © alpS</a:t>
            </a:r>
            <a:endParaRPr lang="de-DE" dirty="0"/>
          </a:p>
        </p:txBody>
      </p:sp>
      <p:sp>
        <p:nvSpPr>
          <p:cNvPr id="10" name="Slide Number Placeholder 5">
            <a:extLst>
              <a:ext uri="{FF2B5EF4-FFF2-40B4-BE49-F238E27FC236}">
                <a16:creationId xmlns:a16="http://schemas.microsoft.com/office/drawing/2014/main" id="{C6D6DA6D-F351-A844-9AE8-0E351ADC4BBC}"/>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32979E54-2DF1-6B41-8BC0-733049E9EAAA}"/>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425FF83C-70B9-1E40-B8B2-890CC4E405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242280548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3" name="Content Placeholder 2"/>
          <p:cNvSpPr>
            <a:spLocks noGrp="1"/>
          </p:cNvSpPr>
          <p:nvPr>
            <p:ph sz="half" idx="1"/>
          </p:nvPr>
        </p:nvSpPr>
        <p:spPr>
          <a:xfrm>
            <a:off x="1264153" y="2160589"/>
            <a:ext cx="4184035" cy="3880772"/>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Content Placeholder 3"/>
          <p:cNvSpPr>
            <a:spLocks noGrp="1"/>
          </p:cNvSpPr>
          <p:nvPr>
            <p:ph sz="half" idx="2"/>
          </p:nvPr>
        </p:nvSpPr>
        <p:spPr>
          <a:xfrm>
            <a:off x="6232969" y="2160589"/>
            <a:ext cx="4184034" cy="388077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0" name="Date Placeholder 3">
            <a:extLst>
              <a:ext uri="{FF2B5EF4-FFF2-40B4-BE49-F238E27FC236}">
                <a16:creationId xmlns:a16="http://schemas.microsoft.com/office/drawing/2014/main" id="{BAF93F8B-D4DA-A248-BCE8-DFF5DBDB3086}"/>
              </a:ext>
            </a:extLst>
          </p:cNvPr>
          <p:cNvSpPr>
            <a:spLocks noGrp="1"/>
          </p:cNvSpPr>
          <p:nvPr>
            <p:ph type="dt" sz="half" idx="10"/>
          </p:nvPr>
        </p:nvSpPr>
        <p:spPr>
          <a:xfrm>
            <a:off x="8583803" y="6383260"/>
            <a:ext cx="911939" cy="365125"/>
          </a:xfrm>
        </p:spPr>
        <p:txBody>
          <a:bodyPr/>
          <a:lstStyle/>
          <a:p>
            <a:fld id="{B0560E7C-C809-4223-9371-16BAA87234EF}" type="datetime1">
              <a:rPr lang="de-DE" smtClean="0"/>
              <a:t>19.11.2021</a:t>
            </a:fld>
            <a:endParaRPr lang="de-DE"/>
          </a:p>
        </p:txBody>
      </p:sp>
      <p:sp>
        <p:nvSpPr>
          <p:cNvPr id="11" name="Footer Placeholder 4">
            <a:extLst>
              <a:ext uri="{FF2B5EF4-FFF2-40B4-BE49-F238E27FC236}">
                <a16:creationId xmlns:a16="http://schemas.microsoft.com/office/drawing/2014/main" id="{BCAC3A6A-E7CF-1A46-A990-F7BA0633FED3}"/>
              </a:ext>
            </a:extLst>
          </p:cNvPr>
          <p:cNvSpPr>
            <a:spLocks noGrp="1"/>
          </p:cNvSpPr>
          <p:nvPr>
            <p:ph type="ftr" sz="quarter" idx="11"/>
          </p:nvPr>
        </p:nvSpPr>
        <p:spPr>
          <a:xfrm>
            <a:off x="1264153" y="6383260"/>
            <a:ext cx="6297612" cy="365125"/>
          </a:xfrm>
        </p:spPr>
        <p:txBody>
          <a:bodyPr/>
          <a:lstStyle>
            <a:lvl1pPr>
              <a:defRPr/>
            </a:lvl1pPr>
          </a:lstStyle>
          <a:p>
            <a:r>
              <a:rPr lang="de-DE"/>
              <a:t>Für den Inhalt verantwortlich:  Maria Mustermann und Maximilian Mustermann | © alpS</a:t>
            </a:r>
            <a:endParaRPr lang="de-DE" dirty="0"/>
          </a:p>
        </p:txBody>
      </p:sp>
      <p:sp>
        <p:nvSpPr>
          <p:cNvPr id="12" name="Slide Number Placeholder 5">
            <a:extLst>
              <a:ext uri="{FF2B5EF4-FFF2-40B4-BE49-F238E27FC236}">
                <a16:creationId xmlns:a16="http://schemas.microsoft.com/office/drawing/2014/main" id="{20253CE9-98A3-FA4B-B911-06E1F251604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797DA5-7B23-DC4F-BE65-33009122FB6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10218973-8642-6D48-85D0-2F96E4A9E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169832952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264153" y="552052"/>
            <a:ext cx="8596668" cy="1320800"/>
          </a:xfrm>
        </p:spPr>
        <p:txBody>
          <a:bodyPr/>
          <a:lstStyle>
            <a:lvl1pPr>
              <a:defRPr/>
            </a:lvl1pPr>
          </a:lstStyle>
          <a:p>
            <a:r>
              <a:rPr lang="de-AT"/>
              <a:t>Mastertitelformat bearbeiten</a:t>
            </a:r>
            <a:endParaRPr lang="en-US" dirty="0"/>
          </a:p>
        </p:txBody>
      </p:sp>
      <p:sp>
        <p:nvSpPr>
          <p:cNvPr id="3" name="Text Placeholder 2"/>
          <p:cNvSpPr>
            <a:spLocks noGrp="1"/>
          </p:cNvSpPr>
          <p:nvPr>
            <p:ph type="body" idx="1"/>
          </p:nvPr>
        </p:nvSpPr>
        <p:spPr>
          <a:xfrm>
            <a:off x="1264152"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Content Placeholder 3"/>
          <p:cNvSpPr>
            <a:spLocks noGrp="1"/>
          </p:cNvSpPr>
          <p:nvPr>
            <p:ph sz="half" idx="2"/>
          </p:nvPr>
        </p:nvSpPr>
        <p:spPr>
          <a:xfrm>
            <a:off x="1264153" y="2737245"/>
            <a:ext cx="4185623"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Text Placeholder 4"/>
          <p:cNvSpPr>
            <a:spLocks noGrp="1"/>
          </p:cNvSpPr>
          <p:nvPr>
            <p:ph type="body" sz="quarter" idx="3"/>
          </p:nvPr>
        </p:nvSpPr>
        <p:spPr>
          <a:xfrm>
            <a:off x="6231385"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Content Placeholder 5"/>
          <p:cNvSpPr>
            <a:spLocks noGrp="1"/>
          </p:cNvSpPr>
          <p:nvPr>
            <p:ph sz="quarter" idx="4"/>
          </p:nvPr>
        </p:nvSpPr>
        <p:spPr>
          <a:xfrm>
            <a:off x="6231386" y="2737245"/>
            <a:ext cx="4185617"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2" name="Date Placeholder 3">
            <a:extLst>
              <a:ext uri="{FF2B5EF4-FFF2-40B4-BE49-F238E27FC236}">
                <a16:creationId xmlns:a16="http://schemas.microsoft.com/office/drawing/2014/main" id="{6C3B64FC-2C62-084A-AE5F-050AE95C190E}"/>
              </a:ext>
            </a:extLst>
          </p:cNvPr>
          <p:cNvSpPr>
            <a:spLocks noGrp="1"/>
          </p:cNvSpPr>
          <p:nvPr>
            <p:ph type="dt" sz="half" idx="10"/>
          </p:nvPr>
        </p:nvSpPr>
        <p:spPr>
          <a:xfrm>
            <a:off x="8583803" y="6383260"/>
            <a:ext cx="911939" cy="365125"/>
          </a:xfrm>
        </p:spPr>
        <p:txBody>
          <a:bodyPr/>
          <a:lstStyle/>
          <a:p>
            <a:fld id="{02110CC5-9375-43D6-91AA-CCA39D99F856}" type="datetime1">
              <a:rPr lang="de-DE" smtClean="0"/>
              <a:t>19.11.2021</a:t>
            </a:fld>
            <a:endParaRPr lang="de-DE"/>
          </a:p>
        </p:txBody>
      </p:sp>
      <p:sp>
        <p:nvSpPr>
          <p:cNvPr id="13" name="Footer Placeholder 4">
            <a:extLst>
              <a:ext uri="{FF2B5EF4-FFF2-40B4-BE49-F238E27FC236}">
                <a16:creationId xmlns:a16="http://schemas.microsoft.com/office/drawing/2014/main" id="{CB9FBB9D-AD03-074D-8251-98EABD47470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C3366F95-EA0C-6B43-90D6-1AF78B6AD991}"/>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1D49AB8B-85F5-C94D-9B7E-033278740F75}"/>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94C24C98-6EAC-2D46-92F4-DD2A6E2B7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338972678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8" name="Date Placeholder 3">
            <a:extLst>
              <a:ext uri="{FF2B5EF4-FFF2-40B4-BE49-F238E27FC236}">
                <a16:creationId xmlns:a16="http://schemas.microsoft.com/office/drawing/2014/main" id="{2E7301A2-2AB2-D641-A92A-A4AF507116EB}"/>
              </a:ext>
            </a:extLst>
          </p:cNvPr>
          <p:cNvSpPr>
            <a:spLocks noGrp="1"/>
          </p:cNvSpPr>
          <p:nvPr>
            <p:ph type="dt" sz="half" idx="10"/>
          </p:nvPr>
        </p:nvSpPr>
        <p:spPr>
          <a:xfrm>
            <a:off x="8583803" y="6383260"/>
            <a:ext cx="911939" cy="365125"/>
          </a:xfrm>
        </p:spPr>
        <p:txBody>
          <a:bodyPr/>
          <a:lstStyle/>
          <a:p>
            <a:fld id="{B9FDB7F5-2B21-4C26-AFA0-79FD44758D6F}" type="datetime1">
              <a:rPr lang="de-DE" smtClean="0"/>
              <a:t>19.11.2021</a:t>
            </a:fld>
            <a:endParaRPr lang="de-DE"/>
          </a:p>
        </p:txBody>
      </p:sp>
      <p:sp>
        <p:nvSpPr>
          <p:cNvPr id="9" name="Footer Placeholder 4">
            <a:extLst>
              <a:ext uri="{FF2B5EF4-FFF2-40B4-BE49-F238E27FC236}">
                <a16:creationId xmlns:a16="http://schemas.microsoft.com/office/drawing/2014/main" id="{826C784C-6231-7940-BFCB-5672E4CEFE50}"/>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0" name="Slide Number Placeholder 5">
            <a:extLst>
              <a:ext uri="{FF2B5EF4-FFF2-40B4-BE49-F238E27FC236}">
                <a16:creationId xmlns:a16="http://schemas.microsoft.com/office/drawing/2014/main" id="{602D2E88-38AF-2544-9CF4-E74053F2B5F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2" name="Gerade Verbindung 11">
            <a:extLst>
              <a:ext uri="{FF2B5EF4-FFF2-40B4-BE49-F238E27FC236}">
                <a16:creationId xmlns:a16="http://schemas.microsoft.com/office/drawing/2014/main" id="{C8952128-F833-F44E-9A26-7FAB832EAEF2}"/>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F64213CA-FBC5-0447-8C35-EB7136B95C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51538710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63BC9698-FB9B-D54E-877B-B49B0EDC9FB6}"/>
              </a:ext>
            </a:extLst>
          </p:cNvPr>
          <p:cNvSpPr>
            <a:spLocks noGrp="1"/>
          </p:cNvSpPr>
          <p:nvPr>
            <p:ph type="dt" sz="half" idx="10"/>
          </p:nvPr>
        </p:nvSpPr>
        <p:spPr>
          <a:xfrm>
            <a:off x="8583803" y="6383260"/>
            <a:ext cx="911939" cy="365125"/>
          </a:xfrm>
        </p:spPr>
        <p:txBody>
          <a:bodyPr/>
          <a:lstStyle/>
          <a:p>
            <a:fld id="{8180033C-1EC9-419E-A29E-50C0FCC4E501}" type="datetime1">
              <a:rPr lang="de-DE" smtClean="0"/>
              <a:t>19.11.2021</a:t>
            </a:fld>
            <a:endParaRPr lang="de-DE"/>
          </a:p>
        </p:txBody>
      </p:sp>
      <p:sp>
        <p:nvSpPr>
          <p:cNvPr id="8" name="Footer Placeholder 4">
            <a:extLst>
              <a:ext uri="{FF2B5EF4-FFF2-40B4-BE49-F238E27FC236}">
                <a16:creationId xmlns:a16="http://schemas.microsoft.com/office/drawing/2014/main" id="{876A0CCB-FDF3-7346-B6D7-A2D9BBECD4F6}"/>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9" name="Slide Number Placeholder 5">
            <a:extLst>
              <a:ext uri="{FF2B5EF4-FFF2-40B4-BE49-F238E27FC236}">
                <a16:creationId xmlns:a16="http://schemas.microsoft.com/office/drawing/2014/main" id="{37B6213E-BD60-5744-9423-58D4633712A3}"/>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1" name="Gerade Verbindung 10">
            <a:extLst>
              <a:ext uri="{FF2B5EF4-FFF2-40B4-BE49-F238E27FC236}">
                <a16:creationId xmlns:a16="http://schemas.microsoft.com/office/drawing/2014/main" id="{DCD9C902-9E11-F141-8467-876C76DEA82F}"/>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234AB12-BC0C-AC4B-BC2B-65A9DC0872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369473333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1498604"/>
            <a:ext cx="3854528" cy="1278466"/>
          </a:xfrm>
        </p:spPr>
        <p:txBody>
          <a:bodyPr anchor="b">
            <a:normAutofit/>
          </a:bodyPr>
          <a:lstStyle>
            <a:lvl1pPr>
              <a:defRPr sz="2000"/>
            </a:lvl1pPr>
          </a:lstStyle>
          <a:p>
            <a:r>
              <a:rPr lang="de-AT"/>
              <a:t>Mastertitelformat bearbeiten</a:t>
            </a:r>
            <a:endParaRPr lang="en-US" dirty="0"/>
          </a:p>
        </p:txBody>
      </p:sp>
      <p:sp>
        <p:nvSpPr>
          <p:cNvPr id="3" name="Content Placeholder 2"/>
          <p:cNvSpPr>
            <a:spLocks noGrp="1"/>
          </p:cNvSpPr>
          <p:nvPr>
            <p:ph idx="1"/>
          </p:nvPr>
        </p:nvSpPr>
        <p:spPr>
          <a:xfrm>
            <a:off x="5901489" y="1490388"/>
            <a:ext cx="4513541" cy="4550973"/>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Text Placeholder 3"/>
          <p:cNvSpPr>
            <a:spLocks noGrp="1"/>
          </p:cNvSpPr>
          <p:nvPr>
            <p:ph type="body" sz="half" idx="2"/>
          </p:nvPr>
        </p:nvSpPr>
        <p:spPr>
          <a:xfrm>
            <a:off x="1264153" y="2777070"/>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AT"/>
              <a:t>Mastertextformat bearbeiten</a:t>
            </a:r>
          </a:p>
        </p:txBody>
      </p:sp>
      <p:sp>
        <p:nvSpPr>
          <p:cNvPr id="10" name="Date Placeholder 3">
            <a:extLst>
              <a:ext uri="{FF2B5EF4-FFF2-40B4-BE49-F238E27FC236}">
                <a16:creationId xmlns:a16="http://schemas.microsoft.com/office/drawing/2014/main" id="{BDB7BF92-8570-BA42-89A0-DBB73E081529}"/>
              </a:ext>
            </a:extLst>
          </p:cNvPr>
          <p:cNvSpPr>
            <a:spLocks noGrp="1"/>
          </p:cNvSpPr>
          <p:nvPr>
            <p:ph type="dt" sz="half" idx="10"/>
          </p:nvPr>
        </p:nvSpPr>
        <p:spPr>
          <a:xfrm>
            <a:off x="8583803" y="6383260"/>
            <a:ext cx="911939" cy="365125"/>
          </a:xfrm>
        </p:spPr>
        <p:txBody>
          <a:bodyPr/>
          <a:lstStyle/>
          <a:p>
            <a:fld id="{0616650F-275D-4794-A519-CA5E6674F24F}" type="datetime1">
              <a:rPr lang="de-DE" smtClean="0"/>
              <a:t>19.11.2021</a:t>
            </a:fld>
            <a:endParaRPr lang="de-DE"/>
          </a:p>
        </p:txBody>
      </p:sp>
      <p:sp>
        <p:nvSpPr>
          <p:cNvPr id="11" name="Footer Placeholder 4">
            <a:extLst>
              <a:ext uri="{FF2B5EF4-FFF2-40B4-BE49-F238E27FC236}">
                <a16:creationId xmlns:a16="http://schemas.microsoft.com/office/drawing/2014/main" id="{D920EFA5-9D8B-0240-99B7-97165245A693}"/>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937D8B33-5B1A-604B-916C-527D44CB2008}"/>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66572569-2515-0B45-903B-368ED2AEA58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F978280-2F70-DD4C-BC2A-C2A1A54050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30757668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4800600"/>
            <a:ext cx="8596667" cy="566738"/>
          </a:xfrm>
        </p:spPr>
        <p:txBody>
          <a:bodyPr anchor="b">
            <a:normAutofit/>
          </a:bodyPr>
          <a:lstStyle>
            <a:lvl1pPr algn="l">
              <a:defRPr sz="2400" b="0"/>
            </a:lvl1pPr>
          </a:lstStyle>
          <a:p>
            <a:r>
              <a:rPr lang="de-AT"/>
              <a:t>Mastertitelformat bearbeiten</a:t>
            </a:r>
            <a:endParaRPr lang="en-US" dirty="0"/>
          </a:p>
        </p:txBody>
      </p:sp>
      <p:sp>
        <p:nvSpPr>
          <p:cNvPr id="3" name="Picture Placeholder 2"/>
          <p:cNvSpPr>
            <a:spLocks noGrp="1" noChangeAspect="1"/>
          </p:cNvSpPr>
          <p:nvPr>
            <p:ph type="pic" idx="1"/>
          </p:nvPr>
        </p:nvSpPr>
        <p:spPr>
          <a:xfrm>
            <a:off x="1264153"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dirty="0"/>
          </a:p>
        </p:txBody>
      </p:sp>
      <p:sp>
        <p:nvSpPr>
          <p:cNvPr id="4" name="Text Placeholder 3"/>
          <p:cNvSpPr>
            <a:spLocks noGrp="1"/>
          </p:cNvSpPr>
          <p:nvPr>
            <p:ph type="body" sz="half" idx="2"/>
          </p:nvPr>
        </p:nvSpPr>
        <p:spPr>
          <a:xfrm>
            <a:off x="1264153"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10" name="Date Placeholder 3">
            <a:extLst>
              <a:ext uri="{FF2B5EF4-FFF2-40B4-BE49-F238E27FC236}">
                <a16:creationId xmlns:a16="http://schemas.microsoft.com/office/drawing/2014/main" id="{5B159A0A-8A3E-1A48-AB1F-CDEDB6D14324}"/>
              </a:ext>
            </a:extLst>
          </p:cNvPr>
          <p:cNvSpPr>
            <a:spLocks noGrp="1"/>
          </p:cNvSpPr>
          <p:nvPr>
            <p:ph type="dt" sz="half" idx="10"/>
          </p:nvPr>
        </p:nvSpPr>
        <p:spPr>
          <a:xfrm>
            <a:off x="8583803" y="6383260"/>
            <a:ext cx="911939" cy="365125"/>
          </a:xfrm>
        </p:spPr>
        <p:txBody>
          <a:bodyPr/>
          <a:lstStyle/>
          <a:p>
            <a:fld id="{F848ED06-D637-41D7-BAA7-09C8412560CF}" type="datetime1">
              <a:rPr lang="de-DE" smtClean="0"/>
              <a:t>19.11.2021</a:t>
            </a:fld>
            <a:endParaRPr lang="de-DE"/>
          </a:p>
        </p:txBody>
      </p:sp>
      <p:sp>
        <p:nvSpPr>
          <p:cNvPr id="11" name="Footer Placeholder 4">
            <a:extLst>
              <a:ext uri="{FF2B5EF4-FFF2-40B4-BE49-F238E27FC236}">
                <a16:creationId xmlns:a16="http://schemas.microsoft.com/office/drawing/2014/main" id="{0B3B31C0-DDE5-EC48-8110-113DBE30D2FF}"/>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0D3502F5-E4D3-644E-87D0-A29E80508914}"/>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66146188-9841-E94A-AAE1-F44E54E4B51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C324169F-CC2A-9644-85BA-08D877EF07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00000"/>
            <a:ext cx="1264153" cy="561929"/>
          </a:xfrm>
          <a:prstGeom prst="rect">
            <a:avLst/>
          </a:prstGeom>
        </p:spPr>
      </p:pic>
    </p:spTree>
    <p:extLst>
      <p:ext uri="{BB962C8B-B14F-4D97-AF65-F5344CB8AC3E}">
        <p14:creationId xmlns:p14="http://schemas.microsoft.com/office/powerpoint/2010/main" val="314647920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4153" y="609600"/>
            <a:ext cx="8596668" cy="1320800"/>
          </a:xfrm>
          <a:prstGeom prst="rect">
            <a:avLst/>
          </a:prstGeom>
        </p:spPr>
        <p:txBody>
          <a:bodyPr vert="horz" lIns="91440" tIns="45720" rIns="91440" bIns="45720" rtlCol="0" anchor="t">
            <a:normAutofit/>
          </a:bodyPr>
          <a:lstStyle/>
          <a:p>
            <a:r>
              <a:rPr lang="de-DE" dirty="0"/>
              <a:t>Mastertitelformat bearbeiten</a:t>
            </a:r>
            <a:endParaRPr lang="en-US" dirty="0"/>
          </a:p>
        </p:txBody>
      </p:sp>
      <p:sp>
        <p:nvSpPr>
          <p:cNvPr id="3" name="Text Placeholder 2"/>
          <p:cNvSpPr>
            <a:spLocks noGrp="1"/>
          </p:cNvSpPr>
          <p:nvPr>
            <p:ph type="body" idx="1"/>
          </p:nvPr>
        </p:nvSpPr>
        <p:spPr>
          <a:xfrm>
            <a:off x="1264153"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791952" y="6403911"/>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42272B-B9D2-40CA-BCB7-6BC5C6B4E3E8}" type="datetime1">
              <a:rPr lang="de-DE" smtClean="0"/>
              <a:t>19.11.2021</a:t>
            </a:fld>
            <a:endParaRPr lang="de-DE" dirty="0"/>
          </a:p>
        </p:txBody>
      </p:sp>
      <p:sp>
        <p:nvSpPr>
          <p:cNvPr id="5" name="Footer Placeholder 4"/>
          <p:cNvSpPr>
            <a:spLocks noGrp="1"/>
          </p:cNvSpPr>
          <p:nvPr>
            <p:ph type="ftr" sz="quarter" idx="3"/>
          </p:nvPr>
        </p:nvSpPr>
        <p:spPr>
          <a:xfrm>
            <a:off x="1264153" y="640262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a:t>Für den Inhalt verantwortlich:  Maria Mustermann und Maximilian Mustermann | © alpS</a:t>
            </a:r>
            <a:endParaRPr lang="de-DE" dirty="0"/>
          </a:p>
        </p:txBody>
      </p:sp>
      <p:sp>
        <p:nvSpPr>
          <p:cNvPr id="6" name="Slide Number Placeholder 5"/>
          <p:cNvSpPr>
            <a:spLocks noGrp="1"/>
          </p:cNvSpPr>
          <p:nvPr>
            <p:ph type="sldNum" sz="quarter" idx="4"/>
          </p:nvPr>
        </p:nvSpPr>
        <p:spPr>
          <a:xfrm>
            <a:off x="9177482" y="6398401"/>
            <a:ext cx="683339" cy="365125"/>
          </a:xfrm>
          <a:prstGeom prst="rect">
            <a:avLst/>
          </a:prstGeom>
        </p:spPr>
        <p:txBody>
          <a:bodyPr vert="horz" lIns="91440" tIns="45720" rIns="91440" bIns="45720" rtlCol="0" anchor="ctr"/>
          <a:lstStyle>
            <a:lvl1pPr algn="r">
              <a:defRPr sz="900">
                <a:solidFill>
                  <a:schemeClr val="accent1"/>
                </a:solidFill>
              </a:defRPr>
            </a:lvl1pPr>
          </a:lstStyle>
          <a:p>
            <a:fld id="{746CF255-2EF9-8C44-B1E3-1E88CF6971FD}" type="slidenum">
              <a:rPr lang="de-DE" smtClean="0"/>
              <a:t>‹Nr.›</a:t>
            </a:fld>
            <a:endParaRPr lang="de-DE" dirty="0"/>
          </a:p>
        </p:txBody>
      </p:sp>
    </p:spTree>
    <p:extLst>
      <p:ext uri="{BB962C8B-B14F-4D97-AF65-F5344CB8AC3E}">
        <p14:creationId xmlns:p14="http://schemas.microsoft.com/office/powerpoint/2010/main" val="290564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wipe/>
  </p:transition>
  <p:hf hdr="0" ftr="0" dt="0"/>
  <p:txStyles>
    <p:title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umfrage.uibk.ac.at/limesurvey/allgemein/index.php/417898?lang=d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FA82EAB-1C55-4766-BF6A-A9E152EDDADD}"/>
              </a:ext>
            </a:extLst>
          </p:cNvPr>
          <p:cNvSpPr txBox="1">
            <a:spLocks/>
          </p:cNvSpPr>
          <p:nvPr/>
        </p:nvSpPr>
        <p:spPr>
          <a:xfrm>
            <a:off x="841258" y="2167598"/>
            <a:ext cx="5771814" cy="155531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a:latin typeface="Calibri Light" panose="020F0302020204030204" pitchFamily="34" charset="0"/>
                <a:cs typeface="Calibri Light" panose="020F0302020204030204" pitchFamily="34" charset="0"/>
              </a:rPr>
              <a:t>#30dayschallenge </a:t>
            </a:r>
            <a:endParaRPr lang="de-AT" dirty="0">
              <a:latin typeface="Calibri Light" panose="020F0302020204030204" pitchFamily="34" charset="0"/>
              <a:cs typeface="Calibri Light" panose="020F0302020204030204" pitchFamily="34" charset="0"/>
            </a:endParaRPr>
          </a:p>
        </p:txBody>
      </p:sp>
      <p:sp>
        <p:nvSpPr>
          <p:cNvPr id="8" name="Untertitel 2">
            <a:extLst>
              <a:ext uri="{FF2B5EF4-FFF2-40B4-BE49-F238E27FC236}">
                <a16:creationId xmlns:a16="http://schemas.microsoft.com/office/drawing/2014/main" id="{E0C0BD90-B35C-4F72-B80B-2A76169367D7}"/>
              </a:ext>
            </a:extLst>
          </p:cNvPr>
          <p:cNvSpPr>
            <a:spLocks noGrp="1"/>
          </p:cNvSpPr>
          <p:nvPr>
            <p:ph type="subTitle" idx="1"/>
          </p:nvPr>
        </p:nvSpPr>
        <p:spPr>
          <a:xfrm>
            <a:off x="841257" y="4208425"/>
            <a:ext cx="4563500" cy="1562921"/>
          </a:xfrm>
        </p:spPr>
        <p:txBody>
          <a:bodyPr>
            <a:normAutofit fontScale="85000" lnSpcReduction="20000"/>
          </a:bodyPr>
          <a:lstStyle/>
          <a:p>
            <a:r>
              <a:rPr lang="de-DE" sz="2800" dirty="0">
                <a:solidFill>
                  <a:schemeClr val="tx1">
                    <a:lumMod val="75000"/>
                    <a:lumOff val="25000"/>
                  </a:schemeClr>
                </a:solidFill>
              </a:rPr>
              <a:t>zum nachhaltigen Umgang mit Klima und Energie</a:t>
            </a:r>
          </a:p>
          <a:p>
            <a:endParaRPr lang="de-DE" sz="2800" dirty="0">
              <a:solidFill>
                <a:schemeClr val="tx1">
                  <a:lumMod val="75000"/>
                  <a:lumOff val="25000"/>
                </a:schemeClr>
              </a:solidFill>
            </a:endParaRPr>
          </a:p>
          <a:p>
            <a:r>
              <a:rPr lang="de-DE" sz="2800" dirty="0">
                <a:solidFill>
                  <a:schemeClr val="tx1">
                    <a:lumMod val="75000"/>
                    <a:lumOff val="25000"/>
                  </a:schemeClr>
                </a:solidFill>
              </a:rPr>
              <a:t>Reflexionsworkshop</a:t>
            </a:r>
          </a:p>
        </p:txBody>
      </p:sp>
      <p:pic>
        <p:nvPicPr>
          <p:cNvPr id="4" name="Grafik 3">
            <a:extLst>
              <a:ext uri="{FF2B5EF4-FFF2-40B4-BE49-F238E27FC236}">
                <a16:creationId xmlns:a16="http://schemas.microsoft.com/office/drawing/2014/main" id="{86353BAE-0752-FF4A-919B-149D5FEEFFCB}"/>
              </a:ext>
            </a:extLst>
          </p:cNvPr>
          <p:cNvPicPr/>
          <p:nvPr/>
        </p:nvPicPr>
        <p:blipFill>
          <a:blip r:embed="rId4"/>
          <a:stretch>
            <a:fillRect/>
          </a:stretch>
        </p:blipFill>
        <p:spPr>
          <a:xfrm>
            <a:off x="8281171" y="1432392"/>
            <a:ext cx="3910829" cy="877671"/>
          </a:xfrm>
          <a:prstGeom prst="rect">
            <a:avLst/>
          </a:prstGeom>
        </p:spPr>
      </p:pic>
    </p:spTree>
    <p:extLst>
      <p:ext uri="{BB962C8B-B14F-4D97-AF65-F5344CB8AC3E}">
        <p14:creationId xmlns:p14="http://schemas.microsoft.com/office/powerpoint/2010/main" val="3522567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10</a:t>
            </a:fld>
            <a:endParaRPr lang="de-DE" dirty="0"/>
          </a:p>
        </p:txBody>
      </p:sp>
      <p:sp>
        <p:nvSpPr>
          <p:cNvPr id="4" name="Textfeld 3"/>
          <p:cNvSpPr txBox="1"/>
          <p:nvPr/>
        </p:nvSpPr>
        <p:spPr>
          <a:xfrm>
            <a:off x="1665268" y="1583122"/>
            <a:ext cx="8861464" cy="3847207"/>
          </a:xfrm>
          <a:prstGeom prst="rect">
            <a:avLst/>
          </a:prstGeom>
          <a:noFill/>
        </p:spPr>
        <p:txBody>
          <a:bodyPr wrap="square" rtlCol="0">
            <a:spAutoFit/>
          </a:bodyPr>
          <a:lstStyle/>
          <a:p>
            <a:pPr lvl="1" algn="ctr"/>
            <a:r>
              <a:rPr lang="de-DE" sz="4400" dirty="0">
                <a:solidFill>
                  <a:srgbClr val="005993"/>
                </a:solidFill>
              </a:rPr>
              <a:t>Multiplikator*in?</a:t>
            </a:r>
          </a:p>
          <a:p>
            <a:pPr algn="ctr"/>
            <a:r>
              <a:rPr lang="de-DE" sz="3200" dirty="0">
                <a:solidFill>
                  <a:srgbClr val="005993"/>
                </a:solidFill>
              </a:rPr>
              <a:t>„</a:t>
            </a:r>
            <a:r>
              <a:rPr lang="de-DE" sz="3200" i="1" dirty="0">
                <a:solidFill>
                  <a:srgbClr val="005993"/>
                </a:solidFill>
              </a:rPr>
              <a:t>Person, Einrichtung, die Wissen oder Information weitergibt und zu deren Verbreitung, Vervielfältigung beiträgt</a:t>
            </a:r>
            <a:r>
              <a:rPr lang="de-DE" sz="3200" dirty="0">
                <a:solidFill>
                  <a:srgbClr val="005993"/>
                </a:solidFill>
              </a:rPr>
              <a:t>“</a:t>
            </a:r>
          </a:p>
          <a:p>
            <a:pPr algn="ctr"/>
            <a:r>
              <a:rPr lang="de-DE" sz="3200" dirty="0">
                <a:solidFill>
                  <a:srgbClr val="005993"/>
                </a:solidFill>
              </a:rPr>
              <a:t>(Duden)</a:t>
            </a:r>
            <a:endParaRPr lang="de-DE" sz="7200" dirty="0">
              <a:solidFill>
                <a:srgbClr val="005993"/>
              </a:solidFill>
            </a:endParaRPr>
          </a:p>
          <a:p>
            <a:pPr lvl="1" algn="ctr"/>
            <a:endParaRPr lang="de-DE" sz="7200" dirty="0">
              <a:solidFill>
                <a:srgbClr val="005993"/>
              </a:solidFill>
            </a:endParaRPr>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1" name="Titel 1"/>
          <p:cNvSpPr txBox="1">
            <a:spLocks/>
          </p:cNvSpPr>
          <p:nvPr/>
        </p:nvSpPr>
        <p:spPr>
          <a:xfrm>
            <a:off x="899074" y="2305932"/>
            <a:ext cx="8834590" cy="25045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de-DE" dirty="0"/>
          </a:p>
        </p:txBody>
      </p:sp>
    </p:spTree>
    <p:extLst>
      <p:ext uri="{BB962C8B-B14F-4D97-AF65-F5344CB8AC3E}">
        <p14:creationId xmlns:p14="http://schemas.microsoft.com/office/powerpoint/2010/main" val="279020528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11</a:t>
            </a:fld>
            <a:endParaRPr lang="de-DE"/>
          </a:p>
        </p:txBody>
      </p:sp>
      <p:pic>
        <p:nvPicPr>
          <p:cNvPr id="7" name="Video2_Festiv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0401" y="609600"/>
            <a:ext cx="7251197" cy="5438398"/>
          </a:xfrm>
          <a:prstGeom prst="rect">
            <a:avLst/>
          </a:prstGeom>
        </p:spPr>
      </p:pic>
    </p:spTree>
    <p:extLst>
      <p:ext uri="{BB962C8B-B14F-4D97-AF65-F5344CB8AC3E}">
        <p14:creationId xmlns:p14="http://schemas.microsoft.com/office/powerpoint/2010/main" val="322380279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12</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1" name="Titel 1"/>
          <p:cNvSpPr txBox="1">
            <a:spLocks/>
          </p:cNvSpPr>
          <p:nvPr/>
        </p:nvSpPr>
        <p:spPr>
          <a:xfrm>
            <a:off x="603799" y="1878467"/>
            <a:ext cx="6700515" cy="9827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r>
              <a:rPr lang="de-DE" sz="2800" i="1" dirty="0">
                <a:solidFill>
                  <a:srgbClr val="005993"/>
                </a:solidFill>
              </a:rPr>
              <a:t>Wie und wo kann ich als Schüler*in Multiplikator*in sein?</a:t>
            </a:r>
            <a:endParaRPr lang="de-DE" sz="6000" i="1" dirty="0">
              <a:solidFill>
                <a:srgbClr val="005993"/>
              </a:solidFill>
            </a:endParaRPr>
          </a:p>
        </p:txBody>
      </p:sp>
      <p:sp>
        <p:nvSpPr>
          <p:cNvPr id="14" name="Textfeld 13"/>
          <p:cNvSpPr txBox="1"/>
          <p:nvPr/>
        </p:nvSpPr>
        <p:spPr>
          <a:xfrm>
            <a:off x="603799" y="3220154"/>
            <a:ext cx="8037880" cy="451406"/>
          </a:xfrm>
          <a:prstGeom prst="rect">
            <a:avLst/>
          </a:prstGeom>
          <a:noFill/>
        </p:spPr>
        <p:txBody>
          <a:bodyPr wrap="square" rtlCol="0">
            <a:spAutoFit/>
          </a:bodyPr>
          <a:lstStyle/>
          <a:p>
            <a:pPr lvl="1">
              <a:lnSpc>
                <a:spcPts val="2800"/>
              </a:lnSpc>
              <a:spcBef>
                <a:spcPts val="600"/>
              </a:spcBef>
            </a:pPr>
            <a:r>
              <a:rPr lang="de-DE" sz="2400" dirty="0">
                <a:solidFill>
                  <a:srgbClr val="005993"/>
                </a:solidFill>
              </a:rPr>
              <a:t>Brainstorming</a:t>
            </a:r>
          </a:p>
        </p:txBody>
      </p:sp>
      <p:pic>
        <p:nvPicPr>
          <p:cNvPr id="2" name="Grafi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890832" y="1028233"/>
            <a:ext cx="5670053" cy="4252540"/>
          </a:xfrm>
          <a:prstGeom prst="rect">
            <a:avLst/>
          </a:prstGeom>
        </p:spPr>
      </p:pic>
    </p:spTree>
    <p:extLst>
      <p:ext uri="{BB962C8B-B14F-4D97-AF65-F5344CB8AC3E}">
        <p14:creationId xmlns:p14="http://schemas.microsoft.com/office/powerpoint/2010/main" val="40435511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13</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1" name="Textfeld 10"/>
          <p:cNvSpPr txBox="1"/>
          <p:nvPr/>
        </p:nvSpPr>
        <p:spPr>
          <a:xfrm>
            <a:off x="498641" y="2644266"/>
            <a:ext cx="10864684" cy="1938992"/>
          </a:xfrm>
          <a:prstGeom prst="rect">
            <a:avLst/>
          </a:prstGeom>
          <a:noFill/>
        </p:spPr>
        <p:txBody>
          <a:bodyPr wrap="square" rtlCol="0">
            <a:spAutoFit/>
          </a:bodyPr>
          <a:lstStyle/>
          <a:p>
            <a:pPr lvl="1" algn="ctr"/>
            <a:r>
              <a:rPr lang="de-DE" sz="6000" i="1" dirty="0">
                <a:solidFill>
                  <a:srgbClr val="005993"/>
                </a:solidFill>
              </a:rPr>
              <a:t>Maßnahmenplanung in 5 Themenbereichen</a:t>
            </a:r>
          </a:p>
        </p:txBody>
      </p:sp>
      <p:sp>
        <p:nvSpPr>
          <p:cNvPr id="12"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Tree>
    <p:extLst>
      <p:ext uri="{BB962C8B-B14F-4D97-AF65-F5344CB8AC3E}">
        <p14:creationId xmlns:p14="http://schemas.microsoft.com/office/powerpoint/2010/main" val="148827718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email">
            <a:extLst>
              <a:ext uri="{28A0092B-C50C-407E-A947-70E740481C1C}">
                <a14:useLocalDpi xmlns:a14="http://schemas.microsoft.com/office/drawing/2010/main"/>
              </a:ext>
            </a:extLst>
          </a:blip>
          <a:srcRect l="23815" t="3787" r="15026" b="1833"/>
          <a:stretch/>
        </p:blipFill>
        <p:spPr>
          <a:xfrm>
            <a:off x="3348507" y="154547"/>
            <a:ext cx="5975797" cy="6091707"/>
          </a:xfrm>
          <a:prstGeom prst="rect">
            <a:avLst/>
          </a:prstGeom>
        </p:spPr>
      </p:pic>
      <p:sp>
        <p:nvSpPr>
          <p:cNvPr id="5" name="Foliennummernplatzhalter 4"/>
          <p:cNvSpPr>
            <a:spLocks noGrp="1"/>
          </p:cNvSpPr>
          <p:nvPr>
            <p:ph type="sldNum" sz="quarter" idx="12"/>
          </p:nvPr>
        </p:nvSpPr>
        <p:spPr/>
        <p:txBody>
          <a:bodyPr/>
          <a:lstStyle/>
          <a:p>
            <a:fld id="{746CF255-2EF9-8C44-B1E3-1E88CF6971FD}" type="slidenum">
              <a:rPr lang="de-DE" smtClean="0"/>
              <a:t>14</a:t>
            </a:fld>
            <a:endParaRPr lang="de-DE"/>
          </a:p>
        </p:txBody>
      </p:sp>
      <p:sp>
        <p:nvSpPr>
          <p:cNvPr id="6" name="Titel 1"/>
          <p:cNvSpPr txBox="1">
            <a:spLocks/>
          </p:cNvSpPr>
          <p:nvPr/>
        </p:nvSpPr>
        <p:spPr>
          <a:xfrm>
            <a:off x="702178"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Projektideen</a:t>
            </a:r>
            <a:endParaRPr lang="de-AT" dirty="0"/>
          </a:p>
        </p:txBody>
      </p:sp>
    </p:spTree>
    <p:extLst>
      <p:ext uri="{BB962C8B-B14F-4D97-AF65-F5344CB8AC3E}">
        <p14:creationId xmlns:p14="http://schemas.microsoft.com/office/powerpoint/2010/main" val="325702622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9660" y="-455820"/>
            <a:ext cx="4724095" cy="364671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2" name="Titel 1"/>
          <p:cNvSpPr>
            <a:spLocks noGrp="1"/>
          </p:cNvSpPr>
          <p:nvPr>
            <p:ph type="title"/>
          </p:nvPr>
        </p:nvSpPr>
        <p:spPr>
          <a:xfrm>
            <a:off x="105879" y="2673801"/>
            <a:ext cx="3638349" cy="1351580"/>
          </a:xfrm>
        </p:spPr>
        <p:txBody>
          <a:bodyPr>
            <a:normAutofit fontScale="90000"/>
          </a:bodyPr>
          <a:lstStyle/>
          <a:p>
            <a:r>
              <a:rPr lang="de-DE" sz="3200" dirty="0"/>
              <a:t>Themenbereich</a:t>
            </a:r>
            <a:br>
              <a:rPr lang="de-DE" sz="3200" dirty="0"/>
            </a:br>
            <a:br>
              <a:rPr lang="de-DE" sz="3200" dirty="0"/>
            </a:br>
            <a:r>
              <a:rPr lang="de-DE" sz="3200" dirty="0"/>
              <a:t>MOBILITÄT</a:t>
            </a:r>
            <a:endParaRPr lang="de-AT" sz="3200" dirty="0"/>
          </a:p>
        </p:txBody>
      </p:sp>
      <p:sp>
        <p:nvSpPr>
          <p:cNvPr id="5" name="Foliennummernplatzhalter 4"/>
          <p:cNvSpPr>
            <a:spLocks noGrp="1"/>
          </p:cNvSpPr>
          <p:nvPr>
            <p:ph type="sldNum" sz="quarter" idx="12"/>
          </p:nvPr>
        </p:nvSpPr>
        <p:spPr/>
        <p:txBody>
          <a:bodyPr/>
          <a:lstStyle/>
          <a:p>
            <a:fld id="{746CF255-2EF9-8C44-B1E3-1E88CF6971FD}" type="slidenum">
              <a:rPr lang="de-DE" smtClean="0"/>
              <a:t>15</a:t>
            </a:fld>
            <a:endParaRPr lang="de-DE"/>
          </a:p>
        </p:txBody>
      </p:sp>
      <p:sp>
        <p:nvSpPr>
          <p:cNvPr id="10" name="Textfeld 9"/>
          <p:cNvSpPr txBox="1"/>
          <p:nvPr/>
        </p:nvSpPr>
        <p:spPr>
          <a:xfrm>
            <a:off x="7566618" y="3305695"/>
            <a:ext cx="1294597" cy="261610"/>
          </a:xfrm>
          <a:prstGeom prst="rect">
            <a:avLst/>
          </a:prstGeom>
          <a:noFill/>
        </p:spPr>
        <p:txBody>
          <a:bodyPr wrap="square" rtlCol="0">
            <a:spAutoFit/>
          </a:bodyPr>
          <a:lstStyle/>
          <a:p>
            <a:r>
              <a:rPr lang="de-AT" sz="1100" dirty="0">
                <a:solidFill>
                  <a:schemeClr val="bg1"/>
                </a:solidFill>
              </a:rPr>
              <a:t>Quelle: </a:t>
            </a:r>
            <a:r>
              <a:rPr lang="de-AT" sz="1100" dirty="0" err="1">
                <a:solidFill>
                  <a:schemeClr val="bg1"/>
                </a:solidFill>
              </a:rPr>
              <a:t>Pixabay</a:t>
            </a:r>
            <a:endParaRPr lang="de-AT" sz="1100" dirty="0">
              <a:solidFill>
                <a:schemeClr val="bg1"/>
              </a:solidFill>
            </a:endParaRPr>
          </a:p>
        </p:txBody>
      </p:sp>
      <p:pic>
        <p:nvPicPr>
          <p:cNvPr id="7" name="Grafik 6"/>
          <p:cNvPicPr>
            <a:picLocks noChangeAspect="1"/>
          </p:cNvPicPr>
          <p:nvPr/>
        </p:nvPicPr>
        <p:blipFill>
          <a:blip r:embed="rId4"/>
          <a:stretch>
            <a:fillRect/>
          </a:stretch>
        </p:blipFill>
        <p:spPr>
          <a:xfrm>
            <a:off x="6562042" y="3004869"/>
            <a:ext cx="5867400" cy="3305175"/>
          </a:xfrm>
          <a:prstGeom prst="rect">
            <a:avLst/>
          </a:prstGeom>
        </p:spPr>
      </p:pic>
      <p:pic>
        <p:nvPicPr>
          <p:cNvPr id="4" name="Grafik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5088" y="653877"/>
            <a:ext cx="4129544" cy="2913428"/>
          </a:xfrm>
          <a:prstGeom prst="rect">
            <a:avLst/>
          </a:prstGeom>
        </p:spPr>
      </p:pic>
    </p:spTree>
    <p:extLst>
      <p:ext uri="{BB962C8B-B14F-4D97-AF65-F5344CB8AC3E}">
        <p14:creationId xmlns:p14="http://schemas.microsoft.com/office/powerpoint/2010/main" val="261445013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16</a:t>
            </a:fld>
            <a:endParaRPr lang="de-DE"/>
          </a:p>
        </p:txBody>
      </p:sp>
      <p:sp>
        <p:nvSpPr>
          <p:cNvPr id="9" name="Titel 1"/>
          <p:cNvSpPr txBox="1">
            <a:spLocks/>
          </p:cNvSpPr>
          <p:nvPr/>
        </p:nvSpPr>
        <p:spPr>
          <a:xfrm>
            <a:off x="105879" y="2673801"/>
            <a:ext cx="3638349" cy="135158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3200" dirty="0"/>
              <a:t>Themenbereich</a:t>
            </a:r>
            <a:br>
              <a:rPr lang="de-DE" sz="3200" dirty="0"/>
            </a:br>
            <a:endParaRPr lang="de-DE" sz="3200" dirty="0"/>
          </a:p>
          <a:p>
            <a:r>
              <a:rPr lang="de-DE" sz="3200" dirty="0"/>
              <a:t>ERNÄHRUNG</a:t>
            </a:r>
            <a:endParaRPr lang="de-AT" sz="3200" dirty="0"/>
          </a:p>
        </p:txBody>
      </p:sp>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6441" y="509642"/>
            <a:ext cx="4257844" cy="2839949"/>
          </a:xfrm>
          <a:prstGeom prst="rect">
            <a:avLst/>
          </a:prstGeom>
        </p:spPr>
      </p:pic>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2358" y="2710701"/>
            <a:ext cx="5126768" cy="3424521"/>
          </a:xfrm>
          <a:prstGeom prst="rect">
            <a:avLst/>
          </a:prstGeom>
        </p:spPr>
      </p:pic>
      <p:pic>
        <p:nvPicPr>
          <p:cNvPr id="11" name="Grafik 10"/>
          <p:cNvPicPr>
            <a:picLocks noChangeAspect="1"/>
          </p:cNvPicPr>
          <p:nvPr/>
        </p:nvPicPr>
        <p:blipFill>
          <a:blip r:embed="rId5"/>
          <a:stretch>
            <a:fillRect/>
          </a:stretch>
        </p:blipFill>
        <p:spPr>
          <a:xfrm>
            <a:off x="3512156" y="3349591"/>
            <a:ext cx="3420202" cy="2275989"/>
          </a:xfrm>
          <a:prstGeom prst="rect">
            <a:avLst/>
          </a:prstGeom>
        </p:spPr>
      </p:pic>
    </p:spTree>
    <p:extLst>
      <p:ext uri="{BB962C8B-B14F-4D97-AF65-F5344CB8AC3E}">
        <p14:creationId xmlns:p14="http://schemas.microsoft.com/office/powerpoint/2010/main" val="68067392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1872"/>
            <a:ext cx="6197600" cy="3486150"/>
          </a:xfrm>
          <a:prstGeom prst="rect">
            <a:avLst/>
          </a:prstGeom>
        </p:spPr>
      </p:pic>
      <p:sp>
        <p:nvSpPr>
          <p:cNvPr id="5" name="Foliennummernplatzhalter 4"/>
          <p:cNvSpPr>
            <a:spLocks noGrp="1"/>
          </p:cNvSpPr>
          <p:nvPr>
            <p:ph type="sldNum" sz="quarter" idx="12"/>
          </p:nvPr>
        </p:nvSpPr>
        <p:spPr/>
        <p:txBody>
          <a:bodyPr/>
          <a:lstStyle/>
          <a:p>
            <a:fld id="{746CF255-2EF9-8C44-B1E3-1E88CF6971FD}" type="slidenum">
              <a:rPr lang="de-DE" smtClean="0"/>
              <a:t>17</a:t>
            </a:fld>
            <a:endParaRPr lang="de-DE"/>
          </a:p>
        </p:txBody>
      </p:sp>
      <p:pic>
        <p:nvPicPr>
          <p:cNvPr id="7" name="Grafik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22245" y="3349591"/>
            <a:ext cx="4479040" cy="2958480"/>
          </a:xfrm>
          <a:prstGeom prst="rect">
            <a:avLst/>
          </a:prstGeom>
        </p:spPr>
      </p:pic>
      <p:sp>
        <p:nvSpPr>
          <p:cNvPr id="8" name="Titel 1"/>
          <p:cNvSpPr txBox="1">
            <a:spLocks/>
          </p:cNvSpPr>
          <p:nvPr/>
        </p:nvSpPr>
        <p:spPr>
          <a:xfrm>
            <a:off x="105879" y="2673801"/>
            <a:ext cx="3257807" cy="1351580"/>
          </a:xfrm>
          <a:prstGeom prst="rect">
            <a:avLst/>
          </a:prstGeom>
          <a:solidFill>
            <a:schemeClr val="bg1">
              <a:lumMod val="95000"/>
              <a:alpha val="54000"/>
            </a:schemeClr>
          </a:solidFill>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3200" dirty="0"/>
              <a:t>Themenbereich</a:t>
            </a:r>
            <a:br>
              <a:rPr lang="de-DE" sz="3200" dirty="0"/>
            </a:br>
            <a:endParaRPr lang="de-DE" sz="3200" dirty="0"/>
          </a:p>
          <a:p>
            <a:r>
              <a:rPr lang="de-DE" sz="3200" dirty="0"/>
              <a:t>KONSUM</a:t>
            </a:r>
            <a:endParaRPr lang="de-AT" sz="3200" dirty="0"/>
          </a:p>
        </p:txBody>
      </p:sp>
      <p:pic>
        <p:nvPicPr>
          <p:cNvPr id="4" name="Grafik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97600" y="-73366"/>
            <a:ext cx="5707722" cy="3918857"/>
          </a:xfrm>
          <a:prstGeom prst="rect">
            <a:avLst/>
          </a:prstGeom>
        </p:spPr>
      </p:pic>
    </p:spTree>
    <p:extLst>
      <p:ext uri="{BB962C8B-B14F-4D97-AF65-F5344CB8AC3E}">
        <p14:creationId xmlns:p14="http://schemas.microsoft.com/office/powerpoint/2010/main" val="304342526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18</a:t>
            </a:fld>
            <a:endParaRPr lang="de-DE"/>
          </a:p>
        </p:txBody>
      </p:sp>
      <p:sp>
        <p:nvSpPr>
          <p:cNvPr id="8" name="Titel 1"/>
          <p:cNvSpPr txBox="1">
            <a:spLocks/>
          </p:cNvSpPr>
          <p:nvPr/>
        </p:nvSpPr>
        <p:spPr>
          <a:xfrm>
            <a:off x="105879" y="2673801"/>
            <a:ext cx="3638349" cy="135158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3200" dirty="0"/>
              <a:t>Themenbereich</a:t>
            </a:r>
            <a:br>
              <a:rPr lang="de-DE" sz="3200" dirty="0"/>
            </a:br>
            <a:endParaRPr lang="de-DE" sz="3200" dirty="0"/>
          </a:p>
          <a:p>
            <a:r>
              <a:rPr lang="de-DE" sz="3200" dirty="0"/>
              <a:t>ENERGIE</a:t>
            </a:r>
            <a:endParaRPr lang="de-AT" sz="3200" dirty="0"/>
          </a:p>
        </p:txBody>
      </p:sp>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6150" y="2673801"/>
            <a:ext cx="5678579" cy="3489960"/>
          </a:xfrm>
          <a:prstGeom prst="rect">
            <a:avLst/>
          </a:prstGeom>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9095" y="161504"/>
            <a:ext cx="4782130" cy="3188087"/>
          </a:xfrm>
          <a:prstGeom prst="rect">
            <a:avLst/>
          </a:prstGeom>
        </p:spPr>
      </p:pic>
    </p:spTree>
    <p:extLst>
      <p:ext uri="{BB962C8B-B14F-4D97-AF65-F5344CB8AC3E}">
        <p14:creationId xmlns:p14="http://schemas.microsoft.com/office/powerpoint/2010/main" val="2564165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19</a:t>
            </a:fld>
            <a:endParaRPr lang="de-DE"/>
          </a:p>
        </p:txBody>
      </p:sp>
      <p:sp>
        <p:nvSpPr>
          <p:cNvPr id="8" name="Titel 1"/>
          <p:cNvSpPr txBox="1">
            <a:spLocks/>
          </p:cNvSpPr>
          <p:nvPr/>
        </p:nvSpPr>
        <p:spPr>
          <a:xfrm>
            <a:off x="105878" y="2760429"/>
            <a:ext cx="4620667" cy="13515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3000" dirty="0"/>
              <a:t>Themenbereich</a:t>
            </a:r>
            <a:br>
              <a:rPr lang="de-DE" sz="3000" dirty="0"/>
            </a:br>
            <a:endParaRPr lang="de-DE" sz="3000" dirty="0"/>
          </a:p>
          <a:p>
            <a:r>
              <a:rPr lang="de-DE" sz="3000" dirty="0"/>
              <a:t>BEWUSSTSEINSBILDUNG</a:t>
            </a:r>
            <a:endParaRPr lang="de-AT" sz="3000" dirty="0"/>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3262" y="2760429"/>
            <a:ext cx="4602480" cy="3451860"/>
          </a:xfrm>
          <a:prstGeom prst="rect">
            <a:avLst/>
          </a:prstGeom>
        </p:spPr>
      </p:pic>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1675" y="335280"/>
            <a:ext cx="4331746" cy="3248810"/>
          </a:xfrm>
          <a:prstGeom prst="rect">
            <a:avLst/>
          </a:prstGeom>
        </p:spPr>
      </p:pic>
    </p:spTree>
    <p:extLst>
      <p:ext uri="{BB962C8B-B14F-4D97-AF65-F5344CB8AC3E}">
        <p14:creationId xmlns:p14="http://schemas.microsoft.com/office/powerpoint/2010/main" val="213505255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56547" r="17994" b="6576"/>
          <a:stretch/>
        </p:blipFill>
        <p:spPr>
          <a:xfrm>
            <a:off x="7515304" y="17038"/>
            <a:ext cx="4691033" cy="6307879"/>
          </a:xfrm>
        </p:spPr>
      </p:pic>
      <p:sp>
        <p:nvSpPr>
          <p:cNvPr id="2" name="Titel 1"/>
          <p:cNvSpPr>
            <a:spLocks noGrp="1"/>
          </p:cNvSpPr>
          <p:nvPr>
            <p:ph type="title"/>
          </p:nvPr>
        </p:nvSpPr>
        <p:spPr>
          <a:xfrm>
            <a:off x="596883" y="335729"/>
            <a:ext cx="8596668" cy="1320800"/>
          </a:xfrm>
        </p:spPr>
        <p:txBody>
          <a:bodyPr/>
          <a:lstStyle/>
          <a:p>
            <a:r>
              <a:rPr lang="de-DE" dirty="0"/>
              <a:t>Ablaufplan </a:t>
            </a:r>
            <a:br>
              <a:rPr lang="de-DE" dirty="0"/>
            </a:br>
            <a:r>
              <a:rPr lang="de-DE" dirty="0"/>
              <a:t>Abschlussworkshop</a:t>
            </a:r>
          </a:p>
        </p:txBody>
      </p:sp>
      <p:sp>
        <p:nvSpPr>
          <p:cNvPr id="6" name="Foliennummernplatzhalter 5"/>
          <p:cNvSpPr>
            <a:spLocks noGrp="1"/>
          </p:cNvSpPr>
          <p:nvPr>
            <p:ph type="sldNum" sz="quarter" idx="12"/>
          </p:nvPr>
        </p:nvSpPr>
        <p:spPr/>
        <p:txBody>
          <a:bodyPr/>
          <a:lstStyle/>
          <a:p>
            <a:fld id="{746CF255-2EF9-8C44-B1E3-1E88CF6971FD}" type="slidenum">
              <a:rPr lang="de-DE" smtClean="0"/>
              <a:t>2</a:t>
            </a:fld>
            <a:endParaRPr lang="de-DE" dirty="0"/>
          </a:p>
        </p:txBody>
      </p:sp>
      <p:sp>
        <p:nvSpPr>
          <p:cNvPr id="11" name="Ellipse 10"/>
          <p:cNvSpPr/>
          <p:nvPr/>
        </p:nvSpPr>
        <p:spPr>
          <a:xfrm rot="20845375">
            <a:off x="9464383" y="5121172"/>
            <a:ext cx="2346625" cy="709288"/>
          </a:xfrm>
          <a:prstGeom prst="ellipse">
            <a:avLst/>
          </a:prstGeom>
          <a:solidFill>
            <a:srgbClr val="E2AC00">
              <a:alpha val="89000"/>
            </a:srgbClr>
          </a:solidFill>
          <a:ln>
            <a:solidFill>
              <a:srgbClr val="9E78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dirty="0">
                <a:solidFill>
                  <a:schemeClr val="tx1"/>
                </a:solidFill>
              </a:rPr>
              <a:t>Raumbild </a:t>
            </a:r>
          </a:p>
          <a:p>
            <a:pPr algn="ctr"/>
            <a:r>
              <a:rPr lang="de-DE" sz="1400" dirty="0">
                <a:solidFill>
                  <a:schemeClr val="tx1"/>
                </a:solidFill>
              </a:rPr>
              <a:t>Nachhaltigkeit</a:t>
            </a:r>
          </a:p>
        </p:txBody>
      </p:sp>
      <p:sp>
        <p:nvSpPr>
          <p:cNvPr id="12" name="Wolkenförmige Legende 11"/>
          <p:cNvSpPr/>
          <p:nvPr/>
        </p:nvSpPr>
        <p:spPr>
          <a:xfrm flipH="1">
            <a:off x="8459160" y="2708509"/>
            <a:ext cx="2119982" cy="935087"/>
          </a:xfrm>
          <a:prstGeom prst="cloudCallout">
            <a:avLst/>
          </a:prstGeom>
          <a:solidFill>
            <a:srgbClr val="92D050">
              <a:alpha val="8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dirty="0">
                <a:solidFill>
                  <a:schemeClr val="tx1"/>
                </a:solidFill>
              </a:rPr>
              <a:t>Wie können wir </a:t>
            </a:r>
          </a:p>
          <a:p>
            <a:pPr algn="ctr"/>
            <a:r>
              <a:rPr lang="de-DE" sz="1400" dirty="0">
                <a:solidFill>
                  <a:schemeClr val="tx1"/>
                </a:solidFill>
              </a:rPr>
              <a:t>zu </a:t>
            </a:r>
            <a:r>
              <a:rPr lang="de-DE" sz="1400" b="1" dirty="0" err="1">
                <a:solidFill>
                  <a:schemeClr val="tx1"/>
                </a:solidFill>
              </a:rPr>
              <a:t>MultiplikatorInnen</a:t>
            </a:r>
            <a:r>
              <a:rPr lang="de-DE" sz="1400" dirty="0">
                <a:solidFill>
                  <a:schemeClr val="tx1"/>
                </a:solidFill>
              </a:rPr>
              <a:t> </a:t>
            </a:r>
          </a:p>
          <a:p>
            <a:pPr algn="ctr"/>
            <a:r>
              <a:rPr lang="de-DE" sz="1400" dirty="0">
                <a:solidFill>
                  <a:schemeClr val="tx1"/>
                </a:solidFill>
              </a:rPr>
              <a:t>werden?</a:t>
            </a:r>
          </a:p>
        </p:txBody>
      </p:sp>
      <p:sp>
        <p:nvSpPr>
          <p:cNvPr id="8" name="Wolkenförmige Legende 7"/>
          <p:cNvSpPr/>
          <p:nvPr/>
        </p:nvSpPr>
        <p:spPr>
          <a:xfrm rot="717569">
            <a:off x="6893682" y="3964984"/>
            <a:ext cx="2326765" cy="828604"/>
          </a:xfrm>
          <a:prstGeom prst="cloudCallout">
            <a:avLst/>
          </a:prstGeom>
          <a:solidFill>
            <a:schemeClr val="accent4">
              <a:lumMod val="75000"/>
              <a:alpha val="9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400" dirty="0"/>
              <a:t>Challenge-Reflexion:</a:t>
            </a:r>
          </a:p>
          <a:p>
            <a:pPr algn="ctr"/>
            <a:r>
              <a:rPr lang="de-DE" sz="1400" dirty="0"/>
              <a:t>Wie war`s für mich?</a:t>
            </a:r>
          </a:p>
        </p:txBody>
      </p:sp>
      <p:sp>
        <p:nvSpPr>
          <p:cNvPr id="13" name="Explosion 2 12"/>
          <p:cNvSpPr/>
          <p:nvPr/>
        </p:nvSpPr>
        <p:spPr>
          <a:xfrm rot="21073497">
            <a:off x="9857447" y="825178"/>
            <a:ext cx="2367079" cy="1494309"/>
          </a:xfrm>
          <a:prstGeom prst="irregularSeal2">
            <a:avLst/>
          </a:prstGeom>
          <a:solidFill>
            <a:srgbClr val="D8213B">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b="1" dirty="0">
                <a:solidFill>
                  <a:schemeClr val="tx1"/>
                </a:solidFill>
              </a:rPr>
              <a:t>Maßnahmen-</a:t>
            </a:r>
          </a:p>
          <a:p>
            <a:pPr algn="ctr"/>
            <a:r>
              <a:rPr lang="de-DE" sz="1400" b="1" dirty="0" err="1">
                <a:solidFill>
                  <a:schemeClr val="tx1"/>
                </a:solidFill>
              </a:rPr>
              <a:t>entwicklung</a:t>
            </a:r>
            <a:endParaRPr lang="de-DE" sz="1400" b="1" dirty="0">
              <a:solidFill>
                <a:schemeClr val="tx1"/>
              </a:solidFill>
            </a:endParaRPr>
          </a:p>
        </p:txBody>
      </p:sp>
      <p:sp>
        <p:nvSpPr>
          <p:cNvPr id="15" name="Pfeil nach links 14"/>
          <p:cNvSpPr/>
          <p:nvPr/>
        </p:nvSpPr>
        <p:spPr>
          <a:xfrm rot="10800000" flipV="1">
            <a:off x="9519151" y="92423"/>
            <a:ext cx="1678497" cy="7235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Ausblick &amp; </a:t>
            </a:r>
          </a:p>
          <a:p>
            <a:pPr algn="ctr"/>
            <a:r>
              <a:rPr lang="de-DE" sz="1400" dirty="0"/>
              <a:t>Verabschiedung</a:t>
            </a:r>
          </a:p>
        </p:txBody>
      </p:sp>
    </p:spTree>
    <p:extLst>
      <p:ext uri="{BB962C8B-B14F-4D97-AF65-F5344CB8AC3E}">
        <p14:creationId xmlns:p14="http://schemas.microsoft.com/office/powerpoint/2010/main" val="2875244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P spid="13"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02178" y="609600"/>
            <a:ext cx="8596668" cy="1320800"/>
          </a:xfrm>
        </p:spPr>
        <p:txBody>
          <a:bodyPr/>
          <a:lstStyle/>
          <a:p>
            <a:r>
              <a:rPr lang="de-DE" dirty="0"/>
              <a:t>Projektideen – nachhaltige Schule</a:t>
            </a:r>
            <a:endParaRPr lang="de-AT" dirty="0"/>
          </a:p>
        </p:txBody>
      </p:sp>
      <p:sp>
        <p:nvSpPr>
          <p:cNvPr id="5" name="Foliennummernplatzhalter 4"/>
          <p:cNvSpPr>
            <a:spLocks noGrp="1"/>
          </p:cNvSpPr>
          <p:nvPr>
            <p:ph type="sldNum" sz="quarter" idx="12"/>
          </p:nvPr>
        </p:nvSpPr>
        <p:spPr/>
        <p:txBody>
          <a:bodyPr/>
          <a:lstStyle/>
          <a:p>
            <a:fld id="{746CF255-2EF9-8C44-B1E3-1E88CF6971FD}" type="slidenum">
              <a:rPr lang="de-DE" smtClean="0"/>
              <a:t>20</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38553540"/>
              </p:ext>
            </p:extLst>
          </p:nvPr>
        </p:nvGraphicFramePr>
        <p:xfrm>
          <a:off x="771526" y="1443428"/>
          <a:ext cx="10410825" cy="4700302"/>
        </p:xfrm>
        <a:graphic>
          <a:graphicData uri="http://schemas.openxmlformats.org/drawingml/2006/table">
            <a:tbl>
              <a:tblPr>
                <a:tableStyleId>{5C22544A-7EE6-4342-B048-85BDC9FD1C3A}</a:tableStyleId>
              </a:tblPr>
              <a:tblGrid>
                <a:gridCol w="2038225">
                  <a:extLst>
                    <a:ext uri="{9D8B030D-6E8A-4147-A177-3AD203B41FA5}">
                      <a16:colId xmlns:a16="http://schemas.microsoft.com/office/drawing/2014/main" val="3097031843"/>
                    </a:ext>
                  </a:extLst>
                </a:gridCol>
                <a:gridCol w="1932374">
                  <a:extLst>
                    <a:ext uri="{9D8B030D-6E8A-4147-A177-3AD203B41FA5}">
                      <a16:colId xmlns:a16="http://schemas.microsoft.com/office/drawing/2014/main" val="2404091128"/>
                    </a:ext>
                  </a:extLst>
                </a:gridCol>
                <a:gridCol w="1937304">
                  <a:extLst>
                    <a:ext uri="{9D8B030D-6E8A-4147-A177-3AD203B41FA5}">
                      <a16:colId xmlns:a16="http://schemas.microsoft.com/office/drawing/2014/main" val="3903329038"/>
                    </a:ext>
                  </a:extLst>
                </a:gridCol>
                <a:gridCol w="2251461">
                  <a:extLst>
                    <a:ext uri="{9D8B030D-6E8A-4147-A177-3AD203B41FA5}">
                      <a16:colId xmlns:a16="http://schemas.microsoft.com/office/drawing/2014/main" val="4237746002"/>
                    </a:ext>
                  </a:extLst>
                </a:gridCol>
                <a:gridCol w="2251461">
                  <a:extLst>
                    <a:ext uri="{9D8B030D-6E8A-4147-A177-3AD203B41FA5}">
                      <a16:colId xmlns:a16="http://schemas.microsoft.com/office/drawing/2014/main" val="266949814"/>
                    </a:ext>
                  </a:extLst>
                </a:gridCol>
              </a:tblGrid>
              <a:tr h="702872">
                <a:tc>
                  <a:txBody>
                    <a:bodyPr/>
                    <a:lstStyle/>
                    <a:p>
                      <a:pPr algn="ctr" fontAlgn="b"/>
                      <a:r>
                        <a:rPr lang="de-AT" sz="1400" b="1" u="none" strike="noStrike" dirty="0">
                          <a:effectLst/>
                        </a:rPr>
                        <a:t>Mobilität</a:t>
                      </a:r>
                      <a:endParaRPr lang="de-AT" sz="1400" b="1" i="0" u="none" strike="noStrike" dirty="0">
                        <a:effectLst/>
                        <a:latin typeface="Arial" panose="020B0604020202020204" pitchFamily="34" charset="0"/>
                      </a:endParaRPr>
                    </a:p>
                  </a:txBody>
                  <a:tcPr marL="8101" marR="8101" marT="8101" marB="0" anchor="ctr">
                    <a:solidFill>
                      <a:schemeClr val="bg1">
                        <a:lumMod val="75000"/>
                      </a:schemeClr>
                    </a:solidFill>
                  </a:tcPr>
                </a:tc>
                <a:tc>
                  <a:txBody>
                    <a:bodyPr/>
                    <a:lstStyle/>
                    <a:p>
                      <a:pPr algn="ctr" fontAlgn="b"/>
                      <a:r>
                        <a:rPr lang="de-AT" sz="1400" b="1" u="none" strike="noStrike" dirty="0">
                          <a:effectLst/>
                        </a:rPr>
                        <a:t>Ernährung</a:t>
                      </a:r>
                      <a:endParaRPr lang="de-AT" sz="1400" b="1" i="0" u="none" strike="noStrike" dirty="0">
                        <a:effectLst/>
                        <a:latin typeface="Arial" panose="020B0604020202020204" pitchFamily="34" charset="0"/>
                      </a:endParaRPr>
                    </a:p>
                  </a:txBody>
                  <a:tcPr marL="8101" marR="8101" marT="8101" marB="0" anchor="ctr">
                    <a:solidFill>
                      <a:schemeClr val="bg1">
                        <a:lumMod val="75000"/>
                      </a:schemeClr>
                    </a:solidFill>
                  </a:tcPr>
                </a:tc>
                <a:tc>
                  <a:txBody>
                    <a:bodyPr/>
                    <a:lstStyle/>
                    <a:p>
                      <a:pPr algn="ctr" fontAlgn="b"/>
                      <a:r>
                        <a:rPr lang="de-AT" sz="1400" b="1" u="none" strike="noStrike" dirty="0">
                          <a:effectLst/>
                        </a:rPr>
                        <a:t>Konsum</a:t>
                      </a:r>
                      <a:endParaRPr lang="de-AT" sz="1400" b="1" i="0" u="none" strike="noStrike" dirty="0">
                        <a:effectLst/>
                        <a:latin typeface="Arial" panose="020B0604020202020204" pitchFamily="34" charset="0"/>
                      </a:endParaRPr>
                    </a:p>
                  </a:txBody>
                  <a:tcPr marL="8101" marR="8101" marT="8101" marB="0" anchor="ctr">
                    <a:solidFill>
                      <a:schemeClr val="bg1">
                        <a:lumMod val="75000"/>
                      </a:schemeClr>
                    </a:solidFill>
                  </a:tcPr>
                </a:tc>
                <a:tc>
                  <a:txBody>
                    <a:bodyPr/>
                    <a:lstStyle/>
                    <a:p>
                      <a:pPr algn="ctr" fontAlgn="b"/>
                      <a:r>
                        <a:rPr lang="de-AT" sz="1400" b="1" u="none" strike="noStrike" dirty="0">
                          <a:effectLst/>
                        </a:rPr>
                        <a:t>Energie</a:t>
                      </a:r>
                      <a:endParaRPr lang="de-AT" sz="1400" b="1" i="0" u="none" strike="noStrike" dirty="0">
                        <a:effectLst/>
                        <a:latin typeface="Arial" panose="020B0604020202020204" pitchFamily="34" charset="0"/>
                      </a:endParaRPr>
                    </a:p>
                  </a:txBody>
                  <a:tcPr marL="8101" marR="8101" marT="8101" marB="0" anchor="ctr">
                    <a:solidFill>
                      <a:schemeClr val="bg1">
                        <a:lumMod val="75000"/>
                      </a:schemeClr>
                    </a:solidFill>
                  </a:tcPr>
                </a:tc>
                <a:tc>
                  <a:txBody>
                    <a:bodyPr/>
                    <a:lstStyle/>
                    <a:p>
                      <a:pPr algn="ctr" fontAlgn="b"/>
                      <a:r>
                        <a:rPr lang="de-AT" sz="1400" b="1" u="none" strike="noStrike" dirty="0">
                          <a:effectLst/>
                        </a:rPr>
                        <a:t>Bewusstseinsbildung</a:t>
                      </a:r>
                      <a:endParaRPr lang="de-AT" sz="1400" b="1" i="0" u="none" strike="noStrike" dirty="0">
                        <a:effectLst/>
                        <a:latin typeface="Arial" panose="020B0604020202020204" pitchFamily="34" charset="0"/>
                      </a:endParaRPr>
                    </a:p>
                  </a:txBody>
                  <a:tcPr marL="8101" marR="8101" marT="8101" marB="0" anchor="ctr">
                    <a:solidFill>
                      <a:schemeClr val="bg1">
                        <a:lumMod val="75000"/>
                      </a:schemeClr>
                    </a:solidFill>
                  </a:tcPr>
                </a:tc>
                <a:extLst>
                  <a:ext uri="{0D108BD9-81ED-4DB2-BD59-A6C34878D82A}">
                    <a16:rowId xmlns:a16="http://schemas.microsoft.com/office/drawing/2014/main" val="3071451622"/>
                  </a:ext>
                </a:extLst>
              </a:tr>
              <a:tr h="626013">
                <a:tc>
                  <a:txBody>
                    <a:bodyPr/>
                    <a:lstStyle/>
                    <a:p>
                      <a:pPr algn="ctr"/>
                      <a:r>
                        <a:rPr lang="de-DE" sz="1600" u="none" strike="noStrike" kern="1200" dirty="0">
                          <a:solidFill>
                            <a:schemeClr val="dk1"/>
                          </a:solidFill>
                          <a:effectLst/>
                          <a:latin typeface="Calibri" panose="020F0502020204030204" pitchFamily="34" charset="0"/>
                          <a:ea typeface="+mn-ea"/>
                          <a:cs typeface="Calibri" panose="020F0502020204030204" pitchFamily="34" charset="0"/>
                        </a:rPr>
                        <a:t>Spielplatz</a:t>
                      </a:r>
                    </a:p>
                  </a:txBody>
                  <a:tcPr marL="36000" marR="36000" marT="36000" marB="0" anchor="ctr"/>
                </a:tc>
                <a:tc>
                  <a:txBody>
                    <a:bodyPr/>
                    <a:lstStyle/>
                    <a:p>
                      <a:pPr algn="ctr"/>
                      <a:r>
                        <a:rPr lang="de-DE" sz="1600" u="none" strike="noStrike" kern="1200" dirty="0">
                          <a:solidFill>
                            <a:schemeClr val="dk1"/>
                          </a:solidFill>
                          <a:effectLst/>
                          <a:latin typeface="Calibri" panose="020F0502020204030204" pitchFamily="34" charset="0"/>
                          <a:ea typeface="+mn-ea"/>
                          <a:cs typeface="Calibri" panose="020F0502020204030204" pitchFamily="34" charset="0"/>
                        </a:rPr>
                        <a:t>Nachhaltigkeit im Kochunterricht</a:t>
                      </a:r>
                    </a:p>
                  </a:txBody>
                  <a:tcPr marL="36000" marR="36000" marT="36000"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AT" sz="1600" b="0" i="0" u="none" strike="noStrike" dirty="0">
                          <a:effectLst/>
                          <a:latin typeface="Calibri" panose="020F0502020204030204" pitchFamily="34" charset="0"/>
                          <a:cs typeface="Calibri" panose="020F0502020204030204" pitchFamily="34" charset="0"/>
                        </a:rPr>
                        <a:t>Mülltrennung leicht gemacht</a:t>
                      </a: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Energieverbrauch senken</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DE" sz="1600" b="0" i="0" u="none" strike="noStrike" dirty="0">
                          <a:effectLst/>
                          <a:latin typeface="Calibri" panose="020F0502020204030204" pitchFamily="34" charset="0"/>
                          <a:cs typeface="Calibri" panose="020F0502020204030204" pitchFamily="34" charset="0"/>
                        </a:rPr>
                        <a:t>Müllsammelaktionen</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extLst>
                  <a:ext uri="{0D108BD9-81ED-4DB2-BD59-A6C34878D82A}">
                    <a16:rowId xmlns:a16="http://schemas.microsoft.com/office/drawing/2014/main" val="2755227720"/>
                  </a:ext>
                </a:extLst>
              </a:tr>
              <a:tr h="431403">
                <a:tc>
                  <a:txBody>
                    <a:bodyPr/>
                    <a:lstStyle/>
                    <a:p>
                      <a:pPr algn="ctr" fontAlgn="b"/>
                      <a:r>
                        <a:rPr lang="de-AT" sz="1600" u="none" strike="noStrike" dirty="0">
                          <a:effectLst/>
                          <a:latin typeface="Calibri" panose="020F0502020204030204" pitchFamily="34" charset="0"/>
                          <a:cs typeface="Calibri" panose="020F0502020204030204" pitchFamily="34" charset="0"/>
                        </a:rPr>
                        <a:t>Fahrradwettbewerb</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Schulgarten</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DE" sz="1600" b="0" i="0" u="none" strike="noStrike" dirty="0">
                          <a:effectLst/>
                          <a:latin typeface="Calibri" panose="020F0502020204030204" pitchFamily="34" charset="0"/>
                          <a:cs typeface="Calibri" panose="020F0502020204030204" pitchFamily="34" charset="0"/>
                        </a:rPr>
                        <a:t>Aktion</a:t>
                      </a:r>
                      <a:r>
                        <a:rPr lang="de-DE" sz="1600" b="0" i="0" u="none" strike="noStrike" baseline="0" dirty="0">
                          <a:effectLst/>
                          <a:latin typeface="Calibri" panose="020F0502020204030204" pitchFamily="34" charset="0"/>
                          <a:cs typeface="Calibri" panose="020F0502020204030204" pitchFamily="34" charset="0"/>
                        </a:rPr>
                        <a:t> keine Plastikeinbände für Hefte und Bücher</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Photovoltaik am Dach</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Schulweite 30dayschallenge</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extLst>
                  <a:ext uri="{0D108BD9-81ED-4DB2-BD59-A6C34878D82A}">
                    <a16:rowId xmlns:a16="http://schemas.microsoft.com/office/drawing/2014/main" val="3480733175"/>
                  </a:ext>
                </a:extLst>
              </a:tr>
              <a:tr h="578680">
                <a:tc>
                  <a:txBody>
                    <a:bodyPr/>
                    <a:lstStyle/>
                    <a:p>
                      <a:pPr algn="ctr" fontAlgn="b"/>
                      <a:r>
                        <a:rPr lang="de-AT" sz="1600" b="0" i="0" u="none" strike="noStrike" dirty="0">
                          <a:effectLst/>
                          <a:latin typeface="Calibri" panose="020F0502020204030204" pitchFamily="34" charset="0"/>
                          <a:cs typeface="Calibri" panose="020F0502020204030204" pitchFamily="34" charset="0"/>
                        </a:rPr>
                        <a:t>Mehr Bewegung</a:t>
                      </a:r>
                    </a:p>
                  </a:txBody>
                  <a:tcPr marL="36000" marR="36000" marT="36000" marB="0" anchor="ctr"/>
                </a:tc>
                <a:tc>
                  <a:txBody>
                    <a:bodyPr/>
                    <a:lstStyle/>
                    <a:p>
                      <a:pPr algn="ctr" fontAlgn="b"/>
                      <a:r>
                        <a:rPr lang="de-AT" sz="1600" u="none" strike="noStrike" dirty="0" err="1">
                          <a:effectLst/>
                          <a:latin typeface="Calibri" panose="020F0502020204030204" pitchFamily="34" charset="0"/>
                          <a:cs typeface="Calibri" panose="020F0502020204030204" pitchFamily="34" charset="0"/>
                        </a:rPr>
                        <a:t>Veggie</a:t>
                      </a:r>
                      <a:r>
                        <a:rPr lang="de-AT" sz="1600" u="none" strike="noStrike" dirty="0">
                          <a:effectLst/>
                          <a:latin typeface="Calibri" panose="020F0502020204030204" pitchFamily="34" charset="0"/>
                          <a:cs typeface="Calibri" panose="020F0502020204030204" pitchFamily="34" charset="0"/>
                        </a:rPr>
                        <a:t>-Day/ Vegan Day</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Digitaler Unterricht</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Ökostrom</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Klimakino</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extLst>
                  <a:ext uri="{0D108BD9-81ED-4DB2-BD59-A6C34878D82A}">
                    <a16:rowId xmlns:a16="http://schemas.microsoft.com/office/drawing/2014/main" val="881481493"/>
                  </a:ext>
                </a:extLst>
              </a:tr>
              <a:tr h="635000">
                <a:tc>
                  <a:txBody>
                    <a:bodyPr/>
                    <a:lstStyle/>
                    <a:p>
                      <a:pPr algn="ctr" fontAlgn="b"/>
                      <a:r>
                        <a:rPr lang="de-AT" sz="1600" u="none" strike="noStrike" dirty="0">
                          <a:effectLst/>
                          <a:latin typeface="Calibri" panose="020F0502020204030204" pitchFamily="34" charset="0"/>
                          <a:cs typeface="Calibri" panose="020F0502020204030204" pitchFamily="34" charset="0"/>
                        </a:rPr>
                        <a:t>Autofreier Tag</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Klima-</a:t>
                      </a:r>
                      <a:r>
                        <a:rPr lang="de-AT" sz="1600" u="none" strike="noStrike" dirty="0" err="1">
                          <a:effectLst/>
                          <a:latin typeface="Calibri" panose="020F0502020204030204" pitchFamily="34" charset="0"/>
                          <a:cs typeface="Calibri" panose="020F0502020204030204" pitchFamily="34" charset="0"/>
                        </a:rPr>
                        <a:t>Kochshow</a:t>
                      </a:r>
                      <a:r>
                        <a:rPr lang="de-AT" sz="1600" u="none" strike="noStrike" dirty="0">
                          <a:effectLst/>
                          <a:latin typeface="Calibri" panose="020F0502020204030204" pitchFamily="34" charset="0"/>
                          <a:cs typeface="Calibri" panose="020F0502020204030204" pitchFamily="34" charset="0"/>
                        </a:rPr>
                        <a:t> veranstalten</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DE" sz="1600" b="0" i="0" u="none" strike="noStrike" baseline="0" dirty="0">
                          <a:effectLst/>
                          <a:latin typeface="Calibri" panose="020F0502020204030204" pitchFamily="34" charset="0"/>
                          <a:cs typeface="Calibri" panose="020F0502020204030204" pitchFamily="34" charset="0"/>
                        </a:rPr>
                        <a:t>Papierhandtücher-Bann</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endParaRPr lang="de-DE" sz="2000" dirty="0"/>
                    </a:p>
                  </a:txBody>
                  <a:tcPr marL="36000" marR="36000" marT="36000" marB="0" anchor="ctr"/>
                </a:tc>
                <a:tc>
                  <a:txBody>
                    <a:bodyPr/>
                    <a:lstStyle/>
                    <a:p>
                      <a:pPr algn="ctr" fontAlgn="b"/>
                      <a:r>
                        <a:rPr lang="de-AT" sz="1600" u="none" strike="noStrike" dirty="0">
                          <a:effectLst/>
                          <a:latin typeface="Calibri" panose="020F0502020204030204" pitchFamily="34" charset="0"/>
                          <a:cs typeface="Calibri" panose="020F0502020204030204" pitchFamily="34" charset="0"/>
                        </a:rPr>
                        <a:t>Klimakunst-Wettbewerb (</a:t>
                      </a:r>
                      <a:r>
                        <a:rPr lang="de-AT" sz="1600" u="none" strike="noStrike" dirty="0" err="1">
                          <a:effectLst/>
                          <a:latin typeface="Calibri" panose="020F0502020204030204" pitchFamily="34" charset="0"/>
                          <a:cs typeface="Calibri" panose="020F0502020204030204" pitchFamily="34" charset="0"/>
                        </a:rPr>
                        <a:t>upcycling</a:t>
                      </a:r>
                      <a:r>
                        <a:rPr lang="de-AT" sz="1600" u="none" strike="noStrike" dirty="0">
                          <a:effectLst/>
                          <a:latin typeface="Calibri" panose="020F0502020204030204" pitchFamily="34" charset="0"/>
                          <a:cs typeface="Calibri" panose="020F0502020204030204" pitchFamily="34" charset="0"/>
                        </a:rPr>
                        <a:t>)</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extLst>
                  <a:ext uri="{0D108BD9-81ED-4DB2-BD59-A6C34878D82A}">
                    <a16:rowId xmlns:a16="http://schemas.microsoft.com/office/drawing/2014/main" val="205856684"/>
                  </a:ext>
                </a:extLst>
              </a:tr>
              <a:tr h="546100">
                <a:tc>
                  <a:txBody>
                    <a:bodyPr/>
                    <a:lstStyle/>
                    <a:p>
                      <a:pPr algn="ctr" fontAlgn="b"/>
                      <a:r>
                        <a:rPr lang="de-AT" sz="1600" u="none" strike="noStrike" dirty="0">
                          <a:effectLst/>
                          <a:latin typeface="Calibri" panose="020F0502020204030204" pitchFamily="34" charset="0"/>
                          <a:cs typeface="Calibri" panose="020F0502020204030204" pitchFamily="34" charset="0"/>
                        </a:rPr>
                        <a:t>Klimafreundliche Schulausflüge</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AT" sz="1600" u="none" strike="noStrike" dirty="0">
                          <a:effectLst/>
                          <a:latin typeface="Calibri" panose="020F0502020204030204" pitchFamily="34" charset="0"/>
                          <a:cs typeface="Calibri" panose="020F0502020204030204" pitchFamily="34" charset="0"/>
                        </a:rPr>
                        <a:t>Verteilung von Trinkflaschen </a:t>
                      </a:r>
                      <a:endParaRPr lang="de-AT" sz="1600" b="0" i="0" u="none" strike="noStrike" dirty="0">
                        <a:effectLst/>
                        <a:latin typeface="Calibri" panose="020F0502020204030204" pitchFamily="34" charset="0"/>
                        <a:cs typeface="Calibri" panose="020F0502020204030204" pitchFamily="34" charset="0"/>
                      </a:endParaRPr>
                    </a:p>
                    <a:p>
                      <a:pPr algn="ctr" fontAlgn="b"/>
                      <a:r>
                        <a:rPr lang="de-AT" sz="1600" u="none" strike="noStrike" dirty="0">
                          <a:effectLst/>
                          <a:latin typeface="Calibri" panose="020F0502020204030204" pitchFamily="34" charset="0"/>
                          <a:cs typeface="Calibri" panose="020F0502020204030204" pitchFamily="34" charset="0"/>
                        </a:rPr>
                        <a:t> </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r>
                        <a:rPr lang="de-AT" sz="1600" b="0" i="0" u="none" strike="noStrike" dirty="0">
                          <a:effectLst/>
                          <a:latin typeface="Calibri" panose="020F0502020204030204" pitchFamily="34" charset="0"/>
                          <a:cs typeface="Calibri" panose="020F0502020204030204" pitchFamily="34" charset="0"/>
                        </a:rPr>
                        <a:t>Weniger Plastik</a:t>
                      </a:r>
                    </a:p>
                  </a:txBody>
                  <a:tcPr marL="36000" marR="36000" marT="36000" marB="0" anchor="ctr"/>
                </a:tc>
                <a:tc>
                  <a:txBody>
                    <a:bodyPr/>
                    <a:lstStyle/>
                    <a:p>
                      <a:endParaRPr lang="de-DE" sz="2000" dirty="0"/>
                    </a:p>
                  </a:txBody>
                  <a:tcPr marL="36000" marR="36000" marT="36000" marB="0" anchor="ctr"/>
                </a:tc>
                <a:tc>
                  <a:txBody>
                    <a:bodyPr/>
                    <a:lstStyle/>
                    <a:p>
                      <a:pPr algn="ctr" fontAlgn="b"/>
                      <a:r>
                        <a:rPr lang="de-DE" sz="1600" u="none" strike="noStrike" dirty="0">
                          <a:effectLst/>
                          <a:latin typeface="Calibri" panose="020F0502020204030204" pitchFamily="34" charset="0"/>
                          <a:cs typeface="Calibri" panose="020F0502020204030204" pitchFamily="34" charset="0"/>
                        </a:rPr>
                        <a:t>Exkursionen zum Thema</a:t>
                      </a:r>
                      <a:endParaRPr lang="de-DE" sz="1600" b="0" i="0" u="none" strike="noStrike" dirty="0">
                        <a:effectLst/>
                        <a:latin typeface="Calibri" panose="020F0502020204030204" pitchFamily="34" charset="0"/>
                        <a:cs typeface="Calibri" panose="020F0502020204030204" pitchFamily="34" charset="0"/>
                      </a:endParaRPr>
                    </a:p>
                  </a:txBody>
                  <a:tcPr marL="36000" marR="36000" marT="36000" marB="0" anchor="ctr"/>
                </a:tc>
                <a:extLst>
                  <a:ext uri="{0D108BD9-81ED-4DB2-BD59-A6C34878D82A}">
                    <a16:rowId xmlns:a16="http://schemas.microsoft.com/office/drawing/2014/main" val="1124460139"/>
                  </a:ext>
                </a:extLst>
              </a:tr>
              <a:tr h="622697">
                <a:tc>
                  <a:txBody>
                    <a:bodyPr/>
                    <a:lstStyle/>
                    <a:p>
                      <a:pPr algn="ctr" fontAlgn="b"/>
                      <a:r>
                        <a:rPr lang="de-AT" sz="1600" u="none" strike="noStrike" dirty="0">
                          <a:effectLst/>
                          <a:latin typeface="Calibri" panose="020F0502020204030204" pitchFamily="34" charset="0"/>
                          <a:cs typeface="Calibri" panose="020F0502020204030204" pitchFamily="34" charset="0"/>
                        </a:rPr>
                        <a:t>Fahrradreparatur-</a:t>
                      </a:r>
                      <a:r>
                        <a:rPr lang="de-AT" sz="1600" u="none" strike="noStrike" dirty="0" err="1">
                          <a:effectLst/>
                          <a:latin typeface="Calibri" panose="020F0502020204030204" pitchFamily="34" charset="0"/>
                          <a:cs typeface="Calibri" panose="020F0502020204030204" pitchFamily="34" charset="0"/>
                        </a:rPr>
                        <a:t>werkstatt</a:t>
                      </a:r>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pPr algn="ctr" fontAlgn="b"/>
                      <a:endParaRPr lang="de-AT" sz="1600" b="0" i="0" u="none" strike="noStrike" dirty="0">
                        <a:effectLst/>
                        <a:latin typeface="Calibri" panose="020F0502020204030204" pitchFamily="34" charset="0"/>
                        <a:cs typeface="Calibri" panose="020F0502020204030204" pitchFamily="34" charset="0"/>
                      </a:endParaRPr>
                    </a:p>
                  </a:txBody>
                  <a:tcPr marL="36000" marR="36000" marT="36000" marB="0" anchor="ctr"/>
                </a:tc>
                <a:tc>
                  <a:txBody>
                    <a:bodyPr/>
                    <a:lstStyle/>
                    <a:p>
                      <a:endParaRPr lang="de-DE" sz="2000" dirty="0"/>
                    </a:p>
                  </a:txBody>
                  <a:tcPr marL="36000" marR="36000" marT="36000" marB="0" anchor="ctr"/>
                </a:tc>
                <a:extLst>
                  <a:ext uri="{0D108BD9-81ED-4DB2-BD59-A6C34878D82A}">
                    <a16:rowId xmlns:a16="http://schemas.microsoft.com/office/drawing/2014/main" val="1427903654"/>
                  </a:ext>
                </a:extLst>
              </a:tr>
            </a:tbl>
          </a:graphicData>
        </a:graphic>
      </p:graphicFrame>
    </p:spTree>
    <p:extLst>
      <p:ext uri="{BB962C8B-B14F-4D97-AF65-F5344CB8AC3E}">
        <p14:creationId xmlns:p14="http://schemas.microsoft.com/office/powerpoint/2010/main" val="394933315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21</a:t>
            </a:fld>
            <a:endParaRPr lang="de-DE" dirty="0"/>
          </a:p>
        </p:txBody>
      </p:sp>
      <p:sp>
        <p:nvSpPr>
          <p:cNvPr id="4" name="Textfeld 3"/>
          <p:cNvSpPr txBox="1"/>
          <p:nvPr/>
        </p:nvSpPr>
        <p:spPr>
          <a:xfrm>
            <a:off x="431167" y="1673538"/>
            <a:ext cx="5745803" cy="523220"/>
          </a:xfrm>
          <a:prstGeom prst="rect">
            <a:avLst/>
          </a:prstGeom>
          <a:noFill/>
        </p:spPr>
        <p:txBody>
          <a:bodyPr wrap="square" rtlCol="0">
            <a:spAutoFit/>
          </a:bodyPr>
          <a:lstStyle/>
          <a:p>
            <a:pPr lvl="1"/>
            <a:r>
              <a:rPr lang="de-DE" sz="2800" dirty="0">
                <a:solidFill>
                  <a:srgbClr val="005993"/>
                </a:solidFill>
              </a:rPr>
              <a:t>W-Fragen</a:t>
            </a:r>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3" name="Titel 1"/>
          <p:cNvSpPr txBox="1">
            <a:spLocks/>
          </p:cNvSpPr>
          <p:nvPr/>
        </p:nvSpPr>
        <p:spPr>
          <a:xfrm>
            <a:off x="899074" y="413497"/>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4" name="Titel 1"/>
          <p:cNvSpPr txBox="1">
            <a:spLocks/>
          </p:cNvSpPr>
          <p:nvPr/>
        </p:nvSpPr>
        <p:spPr>
          <a:xfrm>
            <a:off x="865944" y="1126763"/>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Maßnahmenentwicklung</a:t>
            </a:r>
          </a:p>
        </p:txBody>
      </p:sp>
      <p:graphicFrame>
        <p:nvGraphicFramePr>
          <p:cNvPr id="6" name="Tabelle 5">
            <a:extLst>
              <a:ext uri="{FF2B5EF4-FFF2-40B4-BE49-F238E27FC236}">
                <a16:creationId xmlns:a16="http://schemas.microsoft.com/office/drawing/2014/main" id="{3BF380D3-AB69-4D82-A593-4B1DAD6CB18C}"/>
              </a:ext>
            </a:extLst>
          </p:cNvPr>
          <p:cNvGraphicFramePr>
            <a:graphicFrameLocks noGrp="1"/>
          </p:cNvGraphicFramePr>
          <p:nvPr>
            <p:extLst/>
          </p:nvPr>
        </p:nvGraphicFramePr>
        <p:xfrm>
          <a:off x="932178" y="2351585"/>
          <a:ext cx="10040622" cy="3259506"/>
        </p:xfrm>
        <a:graphic>
          <a:graphicData uri="http://schemas.openxmlformats.org/drawingml/2006/table">
            <a:tbl>
              <a:tblPr firstRow="1" bandRow="1">
                <a:tableStyleId>{5C22544A-7EE6-4342-B048-85BDC9FD1C3A}</a:tableStyleId>
              </a:tblPr>
              <a:tblGrid>
                <a:gridCol w="5020311">
                  <a:extLst>
                    <a:ext uri="{9D8B030D-6E8A-4147-A177-3AD203B41FA5}">
                      <a16:colId xmlns:a16="http://schemas.microsoft.com/office/drawing/2014/main" val="532572087"/>
                    </a:ext>
                  </a:extLst>
                </a:gridCol>
                <a:gridCol w="5020311">
                  <a:extLst>
                    <a:ext uri="{9D8B030D-6E8A-4147-A177-3AD203B41FA5}">
                      <a16:colId xmlns:a16="http://schemas.microsoft.com/office/drawing/2014/main" val="1022294939"/>
                    </a:ext>
                  </a:extLst>
                </a:gridCol>
              </a:tblGrid>
              <a:tr h="1086502">
                <a:tc>
                  <a:txBody>
                    <a:bodyPr/>
                    <a:lstStyle/>
                    <a:p>
                      <a:pPr algn="ctr"/>
                      <a:r>
                        <a:rPr lang="de-AT" sz="2400" b="0" dirty="0">
                          <a:solidFill>
                            <a:schemeClr val="tx1"/>
                          </a:solidFill>
                        </a:rPr>
                        <a:t>Wo stehen wir aktuell in der Umsetzung?</a:t>
                      </a:r>
                    </a:p>
                  </a:txBody>
                  <a:tcPr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AT" sz="2400" b="0" dirty="0">
                          <a:solidFill>
                            <a:schemeClr val="tx1"/>
                          </a:solidFill>
                        </a:rPr>
                        <a:t>Warum wollen wir das Projekt machen?</a:t>
                      </a:r>
                    </a:p>
                  </a:txBody>
                  <a:tcPr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5588023"/>
                  </a:ext>
                </a:extLst>
              </a:tr>
              <a:tr h="1086502">
                <a:tc>
                  <a:txBody>
                    <a:bodyPr/>
                    <a:lstStyle/>
                    <a:p>
                      <a:pPr algn="ctr"/>
                      <a:r>
                        <a:rPr lang="de-AT" sz="2400" b="0" dirty="0">
                          <a:solidFill>
                            <a:schemeClr val="tx1"/>
                          </a:solidFill>
                        </a:rPr>
                        <a:t>Was soll erreicht werden?</a:t>
                      </a:r>
                    </a:p>
                  </a:txBody>
                  <a:tcPr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AT" sz="2400" b="0" dirty="0">
                          <a:solidFill>
                            <a:schemeClr val="tx1"/>
                          </a:solidFill>
                        </a:rPr>
                        <a:t>Wer ist beteiligt?</a:t>
                      </a:r>
                    </a:p>
                  </a:txBody>
                  <a:tcPr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805776"/>
                  </a:ext>
                </a:extLst>
              </a:tr>
              <a:tr h="1086502">
                <a:tc>
                  <a:txBody>
                    <a:bodyPr/>
                    <a:lstStyle/>
                    <a:p>
                      <a:pPr algn="ctr"/>
                      <a:r>
                        <a:rPr lang="de-AT" sz="2400" b="0" dirty="0">
                          <a:solidFill>
                            <a:schemeClr val="tx1"/>
                          </a:solidFill>
                        </a:rPr>
                        <a:t>Wie können wir die Ziele erreichen?</a:t>
                      </a:r>
                    </a:p>
                  </a:txBody>
                  <a:tcPr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AT" sz="2400" b="0" dirty="0">
                          <a:solidFill>
                            <a:schemeClr val="tx1"/>
                          </a:solidFill>
                        </a:rPr>
                        <a:t>Wann sollen wir die Ziele erreichen?</a:t>
                      </a:r>
                    </a:p>
                  </a:txBody>
                  <a:tcPr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5779507"/>
                  </a:ext>
                </a:extLst>
              </a:tr>
            </a:tbl>
          </a:graphicData>
        </a:graphic>
      </p:graphicFrame>
    </p:spTree>
    <p:extLst>
      <p:ext uri="{BB962C8B-B14F-4D97-AF65-F5344CB8AC3E}">
        <p14:creationId xmlns:p14="http://schemas.microsoft.com/office/powerpoint/2010/main" val="239591669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22</a:t>
            </a:fld>
            <a:endParaRPr lang="de-DE" dirty="0"/>
          </a:p>
        </p:txBody>
      </p:sp>
      <p:sp>
        <p:nvSpPr>
          <p:cNvPr id="4" name="Textfeld 3"/>
          <p:cNvSpPr txBox="1"/>
          <p:nvPr/>
        </p:nvSpPr>
        <p:spPr>
          <a:xfrm>
            <a:off x="431167" y="2000249"/>
            <a:ext cx="5745803" cy="523220"/>
          </a:xfrm>
          <a:prstGeom prst="rect">
            <a:avLst/>
          </a:prstGeom>
          <a:noFill/>
        </p:spPr>
        <p:txBody>
          <a:bodyPr wrap="square" rtlCol="0">
            <a:spAutoFit/>
          </a:bodyPr>
          <a:lstStyle/>
          <a:p>
            <a:pPr lvl="1"/>
            <a:r>
              <a:rPr lang="de-DE" sz="2800" dirty="0">
                <a:solidFill>
                  <a:srgbClr val="005993"/>
                </a:solidFill>
              </a:rPr>
              <a:t>Was ist die SMART-Methode?</a:t>
            </a:r>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3" name="Titel 1"/>
          <p:cNvSpPr txBox="1">
            <a:spLocks/>
          </p:cNvSpPr>
          <p:nvPr/>
        </p:nvSpPr>
        <p:spPr>
          <a:xfrm>
            <a:off x="899074" y="413497"/>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4" name="Titel 1"/>
          <p:cNvSpPr txBox="1">
            <a:spLocks/>
          </p:cNvSpPr>
          <p:nvPr/>
        </p:nvSpPr>
        <p:spPr>
          <a:xfrm>
            <a:off x="865944" y="1126763"/>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Maßnahmenentwicklung</a:t>
            </a:r>
          </a:p>
        </p:txBody>
      </p:sp>
      <p:sp>
        <p:nvSpPr>
          <p:cNvPr id="12" name="Textfeld 11"/>
          <p:cNvSpPr txBox="1"/>
          <p:nvPr/>
        </p:nvSpPr>
        <p:spPr>
          <a:xfrm>
            <a:off x="865944" y="2845740"/>
            <a:ext cx="10689090" cy="3323987"/>
          </a:xfrm>
          <a:prstGeom prst="rect">
            <a:avLst/>
          </a:prstGeom>
          <a:solidFill>
            <a:schemeClr val="bg1">
              <a:lumMod val="85000"/>
            </a:schemeClr>
          </a:solidFill>
          <a:ln w="28575">
            <a:noFill/>
          </a:ln>
        </p:spPr>
        <p:txBody>
          <a:bodyPr wrap="square" rtlCol="0">
            <a:spAutoFit/>
          </a:bodyPr>
          <a:lstStyle/>
          <a:p>
            <a:pPr marL="174625" lvl="1">
              <a:lnSpc>
                <a:spcPct val="150000"/>
              </a:lnSpc>
            </a:pPr>
            <a:r>
              <a:rPr lang="de-DE" sz="2800" dirty="0"/>
              <a:t>S - Spezifisch		Ziel(e) eindeutig und präzise definieren</a:t>
            </a:r>
          </a:p>
          <a:p>
            <a:pPr marL="174625" lvl="1">
              <a:lnSpc>
                <a:spcPct val="150000"/>
              </a:lnSpc>
            </a:pPr>
            <a:r>
              <a:rPr lang="de-DE" sz="2800" dirty="0"/>
              <a:t>M – Messbar 		Wie kann das Ziel gemessen werden?</a:t>
            </a:r>
          </a:p>
          <a:p>
            <a:pPr marL="174625" lvl="1">
              <a:lnSpc>
                <a:spcPct val="150000"/>
              </a:lnSpc>
            </a:pPr>
            <a:r>
              <a:rPr lang="de-DE" sz="2800" dirty="0"/>
              <a:t>A – Attraktiv		Ziel(e) ansprechend formulieren</a:t>
            </a:r>
          </a:p>
          <a:p>
            <a:pPr marL="174625" lvl="1">
              <a:lnSpc>
                <a:spcPct val="150000"/>
              </a:lnSpc>
            </a:pPr>
            <a:r>
              <a:rPr lang="de-DE" sz="2800" dirty="0"/>
              <a:t>R – Realistisch		Ziel(e) möglich und realisierbar definieren</a:t>
            </a:r>
          </a:p>
          <a:p>
            <a:pPr marL="174625" lvl="1">
              <a:lnSpc>
                <a:spcPct val="150000"/>
              </a:lnSpc>
            </a:pPr>
            <a:r>
              <a:rPr lang="de-DE" sz="2800" dirty="0"/>
              <a:t>T – Terminiert		Die Zielerreichung braucht ein fixes Datum</a:t>
            </a:r>
          </a:p>
        </p:txBody>
      </p:sp>
    </p:spTree>
    <p:extLst>
      <p:ext uri="{BB962C8B-B14F-4D97-AF65-F5344CB8AC3E}">
        <p14:creationId xmlns:p14="http://schemas.microsoft.com/office/powerpoint/2010/main" val="4790948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23</a:t>
            </a:fld>
            <a:endParaRPr lang="de-DE"/>
          </a:p>
        </p:txBody>
      </p:sp>
      <p:sp>
        <p:nvSpPr>
          <p:cNvPr id="6" name="Titel 1"/>
          <p:cNvSpPr txBox="1">
            <a:spLocks/>
          </p:cNvSpPr>
          <p:nvPr/>
        </p:nvSpPr>
        <p:spPr>
          <a:xfrm>
            <a:off x="899074" y="413497"/>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7" name="Titel 1"/>
          <p:cNvSpPr txBox="1">
            <a:spLocks/>
          </p:cNvSpPr>
          <p:nvPr/>
        </p:nvSpPr>
        <p:spPr>
          <a:xfrm>
            <a:off x="865944" y="1126763"/>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Maßnahmenentwicklung – 20 Minuten</a:t>
            </a:r>
          </a:p>
        </p:txBody>
      </p:sp>
      <p:sp>
        <p:nvSpPr>
          <p:cNvPr id="8" name="Textfeld 7"/>
          <p:cNvSpPr txBox="1"/>
          <p:nvPr/>
        </p:nvSpPr>
        <p:spPr>
          <a:xfrm>
            <a:off x="394019" y="1777794"/>
            <a:ext cx="10709410" cy="4970591"/>
          </a:xfrm>
          <a:prstGeom prst="rect">
            <a:avLst/>
          </a:prstGeom>
          <a:noFill/>
        </p:spPr>
        <p:txBody>
          <a:bodyPr wrap="square" rtlCol="0">
            <a:spAutoFit/>
          </a:bodyPr>
          <a:lstStyle/>
          <a:p>
            <a:pPr marL="914400" lvl="1" indent="-457200">
              <a:buFont typeface="+mj-lt"/>
              <a:buAutoNum type="arabicPeriod"/>
            </a:pPr>
            <a:endParaRPr lang="de-DE" sz="2400" dirty="0">
              <a:solidFill>
                <a:srgbClr val="005993"/>
              </a:solidFill>
            </a:endParaRPr>
          </a:p>
          <a:p>
            <a:pPr marL="914400" lvl="1" indent="-457200">
              <a:buFont typeface="+mj-lt"/>
              <a:buAutoNum type="arabicPeriod"/>
            </a:pPr>
            <a:r>
              <a:rPr lang="de-DE" sz="2400" dirty="0">
                <a:solidFill>
                  <a:srgbClr val="005993"/>
                </a:solidFill>
              </a:rPr>
              <a:t>Ihr werdet nun in Kleingruppen eingeteilt.</a:t>
            </a:r>
            <a:br>
              <a:rPr lang="de-DE" sz="2400" dirty="0">
                <a:solidFill>
                  <a:srgbClr val="005993"/>
                </a:solidFill>
              </a:rPr>
            </a:br>
            <a:endParaRPr lang="de-DE" sz="2400" dirty="0">
              <a:solidFill>
                <a:srgbClr val="005993"/>
              </a:solidFill>
            </a:endParaRPr>
          </a:p>
          <a:p>
            <a:pPr marL="914400" lvl="1" indent="-457200">
              <a:buFont typeface="+mj-lt"/>
              <a:buAutoNum type="arabicPeriod"/>
            </a:pPr>
            <a:r>
              <a:rPr lang="de-DE" sz="2400" dirty="0">
                <a:solidFill>
                  <a:srgbClr val="005993"/>
                </a:solidFill>
              </a:rPr>
              <a:t>Wählt für euer Team eine Maßnahme zu eurem Themenbereich aus.</a:t>
            </a:r>
          </a:p>
          <a:p>
            <a:pPr marL="914400" lvl="1" indent="-457200">
              <a:buFont typeface="+mj-lt"/>
              <a:buAutoNum type="arabicPeriod"/>
            </a:pPr>
            <a:endParaRPr lang="de-DE" sz="2400" dirty="0">
              <a:solidFill>
                <a:srgbClr val="005993"/>
              </a:solidFill>
            </a:endParaRPr>
          </a:p>
          <a:p>
            <a:pPr marL="914400" lvl="1" indent="-457200">
              <a:buFont typeface="+mj-lt"/>
              <a:buAutoNum type="arabicPeriod"/>
            </a:pPr>
            <a:r>
              <a:rPr lang="de-DE" sz="2400" dirty="0">
                <a:solidFill>
                  <a:srgbClr val="005993"/>
                </a:solidFill>
              </a:rPr>
              <a:t>Arbeitet die Maßnahme aus </a:t>
            </a:r>
          </a:p>
          <a:p>
            <a:pPr marL="914400" lvl="1" indent="-457200">
              <a:buFont typeface="+mj-lt"/>
              <a:buAutoNum type="arabicPeriod"/>
            </a:pPr>
            <a:endParaRPr lang="de-DE" sz="2400" dirty="0">
              <a:solidFill>
                <a:srgbClr val="005993"/>
              </a:solidFill>
            </a:endParaRPr>
          </a:p>
          <a:p>
            <a:pPr marL="914400" lvl="1" indent="-457200">
              <a:spcBef>
                <a:spcPts val="600"/>
              </a:spcBef>
              <a:buFont typeface="+mj-lt"/>
              <a:buAutoNum type="arabicPeriod"/>
            </a:pPr>
            <a:r>
              <a:rPr lang="de-DE" sz="2400" dirty="0">
                <a:solidFill>
                  <a:srgbClr val="005993"/>
                </a:solidFill>
              </a:rPr>
              <a:t>Verteilt die Aufgaben in eurem Team:</a:t>
            </a:r>
          </a:p>
          <a:p>
            <a:pPr marL="2114550" lvl="3" indent="-742950">
              <a:buFont typeface="Arial" panose="020B0604020202020204" pitchFamily="34" charset="0"/>
              <a:buChar char="•"/>
            </a:pPr>
            <a:r>
              <a:rPr lang="de-DE" sz="2400" dirty="0">
                <a:solidFill>
                  <a:srgbClr val="005993"/>
                </a:solidFill>
              </a:rPr>
              <a:t>1 Person dokumentiert die Ergebnisse </a:t>
            </a:r>
          </a:p>
          <a:p>
            <a:pPr marL="2114550" lvl="3" indent="-742950">
              <a:buFont typeface="Arial" panose="020B0604020202020204" pitchFamily="34" charset="0"/>
              <a:buChar char="•"/>
            </a:pPr>
            <a:r>
              <a:rPr lang="de-DE" sz="2400" dirty="0">
                <a:solidFill>
                  <a:srgbClr val="005993"/>
                </a:solidFill>
              </a:rPr>
              <a:t>1-2 Personen präsentieren im Anschluss die Ergebnisse</a:t>
            </a:r>
          </a:p>
          <a:p>
            <a:pPr marL="2114550" lvl="3" indent="-742950">
              <a:buFont typeface="Arial" panose="020B0604020202020204" pitchFamily="34" charset="0"/>
              <a:buChar char="•"/>
            </a:pPr>
            <a:r>
              <a:rPr lang="de-DE" sz="2400" dirty="0">
                <a:solidFill>
                  <a:srgbClr val="005993"/>
                </a:solidFill>
              </a:rPr>
              <a:t>1-2 Personen überarbeiten die Ergebnisse nach dem Workshop</a:t>
            </a:r>
          </a:p>
          <a:p>
            <a:pPr lvl="1"/>
            <a:endParaRPr lang="de-DE" sz="2400" dirty="0">
              <a:solidFill>
                <a:srgbClr val="005993"/>
              </a:solidFill>
            </a:endParaRPr>
          </a:p>
        </p:txBody>
      </p:sp>
    </p:spTree>
    <p:extLst>
      <p:ext uri="{BB962C8B-B14F-4D97-AF65-F5344CB8AC3E}">
        <p14:creationId xmlns:p14="http://schemas.microsoft.com/office/powerpoint/2010/main" val="155530920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24</a:t>
            </a:fld>
            <a:endParaRPr lang="de-DE"/>
          </a:p>
        </p:txBody>
      </p:sp>
      <p:sp>
        <p:nvSpPr>
          <p:cNvPr id="6" name="Titel 1"/>
          <p:cNvSpPr txBox="1">
            <a:spLocks/>
          </p:cNvSpPr>
          <p:nvPr/>
        </p:nvSpPr>
        <p:spPr>
          <a:xfrm>
            <a:off x="899074" y="413497"/>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7" name="Titel 1"/>
          <p:cNvSpPr txBox="1">
            <a:spLocks/>
          </p:cNvSpPr>
          <p:nvPr/>
        </p:nvSpPr>
        <p:spPr>
          <a:xfrm>
            <a:off x="865944" y="1126763"/>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Maßnahmenpräsentation – max. 2 Minuten pro Gruppe</a:t>
            </a:r>
          </a:p>
        </p:txBody>
      </p:sp>
      <p:sp>
        <p:nvSpPr>
          <p:cNvPr id="2" name="Rechteck 1"/>
          <p:cNvSpPr/>
          <p:nvPr/>
        </p:nvSpPr>
        <p:spPr>
          <a:xfrm>
            <a:off x="468085" y="2101173"/>
            <a:ext cx="10961915" cy="2677656"/>
          </a:xfrm>
          <a:prstGeom prst="rect">
            <a:avLst/>
          </a:prstGeom>
        </p:spPr>
        <p:txBody>
          <a:bodyPr wrap="square">
            <a:spAutoFit/>
          </a:bodyPr>
          <a:lstStyle/>
          <a:p>
            <a:pPr marL="914400" lvl="1" indent="-457200">
              <a:buFont typeface="+mj-lt"/>
              <a:buAutoNum type="arabicPeriod"/>
            </a:pPr>
            <a:r>
              <a:rPr lang="de-DE" sz="2400" dirty="0">
                <a:solidFill>
                  <a:srgbClr val="005993"/>
                </a:solidFill>
              </a:rPr>
              <a:t>Treffpunkt in 25 Minuten</a:t>
            </a:r>
          </a:p>
          <a:p>
            <a:pPr marL="914400" lvl="1" indent="-457200">
              <a:buFont typeface="+mj-lt"/>
              <a:buAutoNum type="arabicPeriod"/>
            </a:pPr>
            <a:endParaRPr lang="de-DE" sz="2400" dirty="0">
              <a:solidFill>
                <a:srgbClr val="005993"/>
              </a:solidFill>
            </a:endParaRPr>
          </a:p>
          <a:p>
            <a:pPr marL="914400" lvl="1" indent="-457200">
              <a:buFont typeface="+mj-lt"/>
              <a:buAutoNum type="arabicPeriod"/>
            </a:pPr>
            <a:r>
              <a:rPr lang="de-DE" sz="2400" dirty="0">
                <a:solidFill>
                  <a:srgbClr val="005993"/>
                </a:solidFill>
              </a:rPr>
              <a:t>Präsentiert uns eure Maßnahme:</a:t>
            </a:r>
          </a:p>
          <a:p>
            <a:pPr marL="2114550" lvl="3" indent="-742950">
              <a:buFont typeface="Arial" panose="020B0604020202020204" pitchFamily="34" charset="0"/>
              <a:buChar char="•"/>
            </a:pPr>
            <a:r>
              <a:rPr lang="de-DE" sz="2400" i="1" dirty="0">
                <a:solidFill>
                  <a:srgbClr val="005993"/>
                </a:solidFill>
              </a:rPr>
              <a:t>Titel</a:t>
            </a:r>
          </a:p>
          <a:p>
            <a:pPr marL="2114550" lvl="3" indent="-742950">
              <a:buFont typeface="Arial" panose="020B0604020202020204" pitchFamily="34" charset="0"/>
              <a:buChar char="•"/>
            </a:pPr>
            <a:r>
              <a:rPr lang="de-DE" sz="2400" i="1" dirty="0">
                <a:solidFill>
                  <a:srgbClr val="005993"/>
                </a:solidFill>
              </a:rPr>
              <a:t>Warum habt ihr die Maßnahme gewählt?</a:t>
            </a:r>
          </a:p>
          <a:p>
            <a:pPr marL="2114550" lvl="3" indent="-742950">
              <a:buFont typeface="Arial" panose="020B0604020202020204" pitchFamily="34" charset="0"/>
              <a:buChar char="•"/>
            </a:pPr>
            <a:r>
              <a:rPr lang="de-DE" sz="2400" i="1" dirty="0">
                <a:solidFill>
                  <a:srgbClr val="005993"/>
                </a:solidFill>
              </a:rPr>
              <a:t>Wie kann die Maßnahme an eurer Schule umgesetzt werden?</a:t>
            </a:r>
          </a:p>
          <a:p>
            <a:pPr lvl="1"/>
            <a:endParaRPr lang="de-DE" sz="2400" dirty="0">
              <a:solidFill>
                <a:srgbClr val="005993"/>
              </a:solidFill>
            </a:endParaRPr>
          </a:p>
        </p:txBody>
      </p:sp>
    </p:spTree>
    <p:extLst>
      <p:ext uri="{BB962C8B-B14F-4D97-AF65-F5344CB8AC3E}">
        <p14:creationId xmlns:p14="http://schemas.microsoft.com/office/powerpoint/2010/main" val="376049960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6" name="Titel 5"/>
          <p:cNvSpPr>
            <a:spLocks noGrp="1"/>
          </p:cNvSpPr>
          <p:nvPr>
            <p:ph type="ctrTitle"/>
          </p:nvPr>
        </p:nvSpPr>
        <p:spPr>
          <a:xfrm>
            <a:off x="714258" y="2624798"/>
            <a:ext cx="5771814" cy="1555316"/>
          </a:xfrm>
        </p:spPr>
        <p:txBody>
          <a:bodyPr/>
          <a:lstStyle/>
          <a:p>
            <a:r>
              <a:rPr lang="de-DE" dirty="0"/>
              <a:t>Präsentation der Maßnahmen</a:t>
            </a:r>
          </a:p>
        </p:txBody>
      </p:sp>
      <p:sp>
        <p:nvSpPr>
          <p:cNvPr id="5" name="Foliennummernplatzhalter 4"/>
          <p:cNvSpPr>
            <a:spLocks noGrp="1"/>
          </p:cNvSpPr>
          <p:nvPr>
            <p:ph type="sldNum" sz="quarter" idx="4294967295"/>
          </p:nvPr>
        </p:nvSpPr>
        <p:spPr>
          <a:xfrm>
            <a:off x="11507788" y="6383338"/>
            <a:ext cx="684212" cy="365125"/>
          </a:xfrm>
        </p:spPr>
        <p:txBody>
          <a:bodyPr/>
          <a:lstStyle/>
          <a:p>
            <a:fld id="{746CF255-2EF9-8C44-B1E3-1E88CF6971FD}" type="slidenum">
              <a:rPr lang="de-DE" smtClean="0"/>
              <a:t>25</a:t>
            </a:fld>
            <a:endParaRPr lang="de-DE"/>
          </a:p>
        </p:txBody>
      </p:sp>
    </p:spTree>
    <p:extLst>
      <p:ext uri="{BB962C8B-B14F-4D97-AF65-F5344CB8AC3E}">
        <p14:creationId xmlns:p14="http://schemas.microsoft.com/office/powerpoint/2010/main" val="142932213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26</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pic>
        <p:nvPicPr>
          <p:cNvPr id="13" name="Grafik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6333" y="831480"/>
            <a:ext cx="4697158" cy="5034085"/>
          </a:xfrm>
          <a:prstGeom prst="rect">
            <a:avLst/>
          </a:prstGeom>
          <a:solidFill>
            <a:srgbClr val="FFFFFF">
              <a:shade val="85000"/>
            </a:srgbClr>
          </a:solidFill>
          <a:ln w="88900" cap="sq">
            <a:noFill/>
            <a:miter lim="800000"/>
          </a:ln>
          <a:effectLst/>
        </p:spPr>
      </p:pic>
      <p:sp>
        <p:nvSpPr>
          <p:cNvPr id="14" name="Ovale Legende 13"/>
          <p:cNvSpPr/>
          <p:nvPr/>
        </p:nvSpPr>
        <p:spPr>
          <a:xfrm>
            <a:off x="5474368" y="1656805"/>
            <a:ext cx="4259296" cy="2822728"/>
          </a:xfrm>
          <a:prstGeom prst="wedgeEllipseCallout">
            <a:avLst>
              <a:gd name="adj1" fmla="val -61572"/>
              <a:gd name="adj2" fmla="val -34112"/>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a:t>
            </a:r>
            <a:r>
              <a:rPr lang="de-DE" dirty="0" err="1"/>
              <a:t>If</a:t>
            </a:r>
            <a:r>
              <a:rPr lang="de-DE" dirty="0"/>
              <a:t> </a:t>
            </a:r>
            <a:r>
              <a:rPr lang="de-DE" dirty="0" err="1"/>
              <a:t>you</a:t>
            </a:r>
            <a:r>
              <a:rPr lang="de-DE" dirty="0"/>
              <a:t> </a:t>
            </a:r>
            <a:r>
              <a:rPr lang="de-DE" dirty="0" err="1"/>
              <a:t>think</a:t>
            </a:r>
            <a:r>
              <a:rPr lang="de-DE" dirty="0"/>
              <a:t> </a:t>
            </a:r>
            <a:r>
              <a:rPr lang="de-DE" dirty="0" err="1"/>
              <a:t>you</a:t>
            </a:r>
            <a:r>
              <a:rPr lang="de-DE" dirty="0"/>
              <a:t> </a:t>
            </a:r>
            <a:r>
              <a:rPr lang="de-DE" dirty="0" err="1"/>
              <a:t>are</a:t>
            </a:r>
            <a:r>
              <a:rPr lang="de-DE" dirty="0"/>
              <a:t> </a:t>
            </a:r>
            <a:r>
              <a:rPr lang="de-DE" dirty="0" err="1"/>
              <a:t>too</a:t>
            </a:r>
            <a:r>
              <a:rPr lang="de-DE" dirty="0"/>
              <a:t> </a:t>
            </a:r>
            <a:r>
              <a:rPr lang="de-DE" dirty="0" err="1"/>
              <a:t>small</a:t>
            </a:r>
            <a:r>
              <a:rPr lang="de-DE" dirty="0"/>
              <a:t> to </a:t>
            </a:r>
            <a:r>
              <a:rPr lang="de-DE" dirty="0" err="1"/>
              <a:t>make</a:t>
            </a:r>
            <a:r>
              <a:rPr lang="de-DE" dirty="0"/>
              <a:t> a </a:t>
            </a:r>
            <a:r>
              <a:rPr lang="de-DE" dirty="0" err="1"/>
              <a:t>difference</a:t>
            </a:r>
            <a:r>
              <a:rPr lang="de-DE" dirty="0"/>
              <a:t>, </a:t>
            </a:r>
            <a:r>
              <a:rPr lang="de-DE" dirty="0" err="1"/>
              <a:t>try</a:t>
            </a:r>
            <a:r>
              <a:rPr lang="de-DE" dirty="0"/>
              <a:t> to </a:t>
            </a:r>
            <a:r>
              <a:rPr lang="de-DE" dirty="0" err="1"/>
              <a:t>sleep</a:t>
            </a:r>
            <a:r>
              <a:rPr lang="de-DE" dirty="0"/>
              <a:t> with a </a:t>
            </a:r>
            <a:r>
              <a:rPr lang="de-DE" dirty="0" err="1"/>
              <a:t>mosquito</a:t>
            </a:r>
            <a:r>
              <a:rPr lang="de-DE" dirty="0"/>
              <a:t> in a </a:t>
            </a:r>
            <a:r>
              <a:rPr lang="de-DE" dirty="0" err="1"/>
              <a:t>room</a:t>
            </a:r>
            <a:r>
              <a:rPr lang="de-DE" dirty="0"/>
              <a:t>.“</a:t>
            </a:r>
          </a:p>
        </p:txBody>
      </p:sp>
    </p:spTree>
    <p:extLst>
      <p:ext uri="{BB962C8B-B14F-4D97-AF65-F5344CB8AC3E}">
        <p14:creationId xmlns:p14="http://schemas.microsoft.com/office/powerpoint/2010/main" val="338973545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11FE8D2-0D55-9645-8660-81CE1E2B30F4}"/>
              </a:ext>
            </a:extLst>
          </p:cNvPr>
          <p:cNvSpPr>
            <a:spLocks noGrp="1"/>
          </p:cNvSpPr>
          <p:nvPr>
            <p:ph type="sldNum" sz="quarter" idx="12"/>
          </p:nvPr>
        </p:nvSpPr>
        <p:spPr/>
        <p:txBody>
          <a:bodyPr/>
          <a:lstStyle/>
          <a:p>
            <a:fld id="{746CF255-2EF9-8C44-B1E3-1E88CF6971FD}" type="slidenum">
              <a:rPr lang="de-DE" smtClean="0"/>
              <a:t>27</a:t>
            </a:fld>
            <a:endParaRPr lang="de-DE"/>
          </a:p>
        </p:txBody>
      </p:sp>
      <p:pic>
        <p:nvPicPr>
          <p:cNvPr id="4" name="Grafik 3">
            <a:extLst>
              <a:ext uri="{FF2B5EF4-FFF2-40B4-BE49-F238E27FC236}">
                <a16:creationId xmlns:a16="http://schemas.microsoft.com/office/drawing/2014/main" id="{B98B277D-08AC-F14B-8972-29B9836263B0}"/>
              </a:ext>
            </a:extLst>
          </p:cNvPr>
          <p:cNvPicPr>
            <a:picLocks noChangeAspect="1"/>
          </p:cNvPicPr>
          <p:nvPr/>
        </p:nvPicPr>
        <p:blipFill>
          <a:blip r:embed="rId3"/>
          <a:stretch>
            <a:fillRect/>
          </a:stretch>
        </p:blipFill>
        <p:spPr>
          <a:xfrm>
            <a:off x="1524000" y="163285"/>
            <a:ext cx="9040586" cy="6027057"/>
          </a:xfrm>
          <a:prstGeom prst="rect">
            <a:avLst/>
          </a:prstGeom>
        </p:spPr>
      </p:pic>
    </p:spTree>
    <p:extLst>
      <p:ext uri="{BB962C8B-B14F-4D97-AF65-F5344CB8AC3E}">
        <p14:creationId xmlns:p14="http://schemas.microsoft.com/office/powerpoint/2010/main" val="260167943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32E41-4235-47F7-9118-F3FA608E7671}"/>
              </a:ext>
            </a:extLst>
          </p:cNvPr>
          <p:cNvSpPr>
            <a:spLocks noGrp="1"/>
          </p:cNvSpPr>
          <p:nvPr>
            <p:ph type="title"/>
          </p:nvPr>
        </p:nvSpPr>
        <p:spPr>
          <a:xfrm>
            <a:off x="1264153" y="609600"/>
            <a:ext cx="8596668" cy="804672"/>
          </a:xfrm>
        </p:spPr>
        <p:txBody>
          <a:bodyPr>
            <a:normAutofit fontScale="90000"/>
          </a:bodyPr>
          <a:lstStyle/>
          <a:p>
            <a:r>
              <a:rPr lang="de-DE" sz="4000" dirty="0"/>
              <a:t>Feedback Umfrage</a:t>
            </a:r>
            <a:br>
              <a:rPr lang="de-DE" dirty="0"/>
            </a:br>
            <a:endParaRPr lang="de-AT" dirty="0"/>
          </a:p>
        </p:txBody>
      </p:sp>
      <p:sp>
        <p:nvSpPr>
          <p:cNvPr id="3" name="Foliennummernplatzhalter 2">
            <a:extLst>
              <a:ext uri="{FF2B5EF4-FFF2-40B4-BE49-F238E27FC236}">
                <a16:creationId xmlns:a16="http://schemas.microsoft.com/office/drawing/2014/main" id="{27D6075F-58C7-47CD-8829-16F6560C9560}"/>
              </a:ext>
            </a:extLst>
          </p:cNvPr>
          <p:cNvSpPr>
            <a:spLocks noGrp="1"/>
          </p:cNvSpPr>
          <p:nvPr>
            <p:ph type="sldNum" sz="quarter" idx="12"/>
          </p:nvPr>
        </p:nvSpPr>
        <p:spPr/>
        <p:txBody>
          <a:bodyPr/>
          <a:lstStyle/>
          <a:p>
            <a:fld id="{746CF255-2EF9-8C44-B1E3-1E88CF6971FD}" type="slidenum">
              <a:rPr lang="de-DE" smtClean="0"/>
              <a:t>28</a:t>
            </a:fld>
            <a:endParaRPr lang="de-DE"/>
          </a:p>
        </p:txBody>
      </p:sp>
      <p:sp>
        <p:nvSpPr>
          <p:cNvPr id="5" name="Titel 1">
            <a:extLst>
              <a:ext uri="{FF2B5EF4-FFF2-40B4-BE49-F238E27FC236}">
                <a16:creationId xmlns:a16="http://schemas.microsoft.com/office/drawing/2014/main" id="{D3A19BB3-6BCF-4660-AD0D-B519D93F6D55}"/>
              </a:ext>
            </a:extLst>
          </p:cNvPr>
          <p:cNvSpPr txBox="1">
            <a:spLocks/>
          </p:cNvSpPr>
          <p:nvPr/>
        </p:nvSpPr>
        <p:spPr>
          <a:xfrm>
            <a:off x="1264153" y="1326047"/>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600" dirty="0"/>
              <a:t>Ihr seid dran!</a:t>
            </a:r>
          </a:p>
        </p:txBody>
      </p:sp>
      <p:sp>
        <p:nvSpPr>
          <p:cNvPr id="6" name="Textfeld 5">
            <a:extLst>
              <a:ext uri="{FF2B5EF4-FFF2-40B4-BE49-F238E27FC236}">
                <a16:creationId xmlns:a16="http://schemas.microsoft.com/office/drawing/2014/main" id="{BAAFF1AC-559E-4A70-BC8D-EDC0AD5BDBE3}"/>
              </a:ext>
            </a:extLst>
          </p:cNvPr>
          <p:cNvSpPr txBox="1"/>
          <p:nvPr/>
        </p:nvSpPr>
        <p:spPr>
          <a:xfrm>
            <a:off x="6632448" y="2013906"/>
            <a:ext cx="4657344" cy="2246769"/>
          </a:xfrm>
          <a:prstGeom prst="rect">
            <a:avLst/>
          </a:prstGeom>
          <a:noFill/>
        </p:spPr>
        <p:txBody>
          <a:bodyPr wrap="square" rtlCol="0">
            <a:spAutoFit/>
          </a:bodyPr>
          <a:lstStyle/>
          <a:p>
            <a:r>
              <a:rPr lang="de-DE" sz="2600" dirty="0">
                <a:solidFill>
                  <a:srgbClr val="005993"/>
                </a:solidFill>
                <a:latin typeface="+mj-lt"/>
                <a:ea typeface="+mj-ea"/>
                <a:cs typeface="+mj-cs"/>
              </a:rPr>
              <a:t>Link:</a:t>
            </a:r>
          </a:p>
          <a:p>
            <a:endParaRPr lang="de-DE" dirty="0"/>
          </a:p>
          <a:p>
            <a:r>
              <a:rPr lang="de-AT" sz="2600" dirty="0">
                <a:hlinkClick r:id="rId2"/>
              </a:rPr>
              <a:t>https://umfrage.uibk.ac.at/limesurvey/allgemein/index.php/417898?lang=de</a:t>
            </a:r>
            <a:endParaRPr lang="de-AT" sz="2600" dirty="0"/>
          </a:p>
          <a:p>
            <a:endParaRPr lang="de-AT" dirty="0"/>
          </a:p>
        </p:txBody>
      </p:sp>
      <p:pic>
        <p:nvPicPr>
          <p:cNvPr id="9" name="Grafik 8">
            <a:extLst>
              <a:ext uri="{FF2B5EF4-FFF2-40B4-BE49-F238E27FC236}">
                <a16:creationId xmlns:a16="http://schemas.microsoft.com/office/drawing/2014/main" id="{1D34ADC6-FF35-486A-9A73-479A6BC4D094}"/>
              </a:ext>
            </a:extLst>
          </p:cNvPr>
          <p:cNvPicPr>
            <a:picLocks noChangeAspect="1"/>
          </p:cNvPicPr>
          <p:nvPr/>
        </p:nvPicPr>
        <p:blipFill>
          <a:blip r:embed="rId3"/>
          <a:stretch>
            <a:fillRect/>
          </a:stretch>
        </p:blipFill>
        <p:spPr>
          <a:xfrm>
            <a:off x="1264153" y="2013906"/>
            <a:ext cx="4172712" cy="4172712"/>
          </a:xfrm>
          <a:prstGeom prst="rect">
            <a:avLst/>
          </a:prstGeom>
        </p:spPr>
      </p:pic>
    </p:spTree>
    <p:extLst>
      <p:ext uri="{BB962C8B-B14F-4D97-AF65-F5344CB8AC3E}">
        <p14:creationId xmlns:p14="http://schemas.microsoft.com/office/powerpoint/2010/main" val="149079153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E8A6531-EB3A-DD4F-A141-F173C70362D7}"/>
              </a:ext>
            </a:extLst>
          </p:cNvPr>
          <p:cNvSpPr>
            <a:spLocks noGrp="1"/>
          </p:cNvSpPr>
          <p:nvPr>
            <p:ph type="sldNum" sz="quarter" idx="12"/>
          </p:nvPr>
        </p:nvSpPr>
        <p:spPr/>
        <p:txBody>
          <a:bodyPr/>
          <a:lstStyle/>
          <a:p>
            <a:fld id="{746CF255-2EF9-8C44-B1E3-1E88CF6971FD}" type="slidenum">
              <a:rPr lang="de-DE" smtClean="0"/>
              <a:t>29</a:t>
            </a:fld>
            <a:endParaRPr lang="de-DE"/>
          </a:p>
        </p:txBody>
      </p:sp>
      <p:sp>
        <p:nvSpPr>
          <p:cNvPr id="2" name="Rechteck 1"/>
          <p:cNvSpPr/>
          <p:nvPr/>
        </p:nvSpPr>
        <p:spPr>
          <a:xfrm>
            <a:off x="0" y="204"/>
            <a:ext cx="12192000" cy="6858000"/>
          </a:xfrm>
          <a:prstGeom prst="rect">
            <a:avLst/>
          </a:prstGeom>
          <a:solidFill>
            <a:srgbClr val="E2A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400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2794" y="1424082"/>
            <a:ext cx="2920497" cy="3754925"/>
          </a:xfrm>
          <a:prstGeom prst="rect">
            <a:avLst/>
          </a:prstGeom>
        </p:spPr>
      </p:pic>
      <p:sp>
        <p:nvSpPr>
          <p:cNvPr id="4" name="Textfeld 3"/>
          <p:cNvSpPr txBox="1"/>
          <p:nvPr/>
        </p:nvSpPr>
        <p:spPr>
          <a:xfrm>
            <a:off x="5028328" y="388978"/>
            <a:ext cx="2684965" cy="646331"/>
          </a:xfrm>
          <a:prstGeom prst="rect">
            <a:avLst/>
          </a:prstGeom>
          <a:noFill/>
        </p:spPr>
        <p:txBody>
          <a:bodyPr wrap="square" rtlCol="0">
            <a:spAutoFit/>
          </a:bodyPr>
          <a:lstStyle/>
          <a:p>
            <a:r>
              <a:rPr lang="de-DE" sz="3600" dirty="0">
                <a:solidFill>
                  <a:schemeClr val="bg1"/>
                </a:solidFill>
              </a:rPr>
              <a:t>#FINISHER</a:t>
            </a:r>
          </a:p>
        </p:txBody>
      </p:sp>
      <p:sp>
        <p:nvSpPr>
          <p:cNvPr id="8" name="Textfeld 7"/>
          <p:cNvSpPr txBox="1"/>
          <p:nvPr/>
        </p:nvSpPr>
        <p:spPr>
          <a:xfrm>
            <a:off x="2280811" y="5623762"/>
            <a:ext cx="7944465" cy="646331"/>
          </a:xfrm>
          <a:prstGeom prst="rect">
            <a:avLst/>
          </a:prstGeom>
          <a:noFill/>
        </p:spPr>
        <p:txBody>
          <a:bodyPr wrap="square" rtlCol="0">
            <a:spAutoFit/>
          </a:bodyPr>
          <a:lstStyle/>
          <a:p>
            <a:pPr algn="ctr"/>
            <a:r>
              <a:rPr lang="de-DE" sz="3600" dirty="0">
                <a:solidFill>
                  <a:schemeClr val="bg1"/>
                </a:solidFill>
              </a:rPr>
              <a:t>#HERZLICHENGLÜCKWUNSCH</a:t>
            </a:r>
          </a:p>
        </p:txBody>
      </p:sp>
    </p:spTree>
    <p:extLst>
      <p:ext uri="{BB962C8B-B14F-4D97-AF65-F5344CB8AC3E}">
        <p14:creationId xmlns:p14="http://schemas.microsoft.com/office/powerpoint/2010/main" val="107085617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3</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Was war nochmal Nachhaltigkeit?</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Raumbild I</a:t>
            </a:r>
          </a:p>
        </p:txBody>
      </p:sp>
      <p:sp>
        <p:nvSpPr>
          <p:cNvPr id="12" name="Wolkenförmige Legende 11"/>
          <p:cNvSpPr/>
          <p:nvPr/>
        </p:nvSpPr>
        <p:spPr>
          <a:xfrm>
            <a:off x="446790" y="2181567"/>
            <a:ext cx="6072711" cy="3063652"/>
          </a:xfrm>
          <a:prstGeom prst="cloudCallout">
            <a:avLst>
              <a:gd name="adj1" fmla="val 54131"/>
              <a:gd name="adj2" fmla="val 3393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4000" dirty="0"/>
              <a:t>Wie wichtig ist Nachhaltigkeit für mich?</a:t>
            </a:r>
          </a:p>
        </p:txBody>
      </p:sp>
      <p:graphicFrame>
        <p:nvGraphicFramePr>
          <p:cNvPr id="8" name="Diagramm 7"/>
          <p:cNvGraphicFramePr/>
          <p:nvPr>
            <p:extLst>
              <p:ext uri="{D42A27DB-BD31-4B8C-83A1-F6EECF244321}">
                <p14:modId xmlns:p14="http://schemas.microsoft.com/office/powerpoint/2010/main" val="1800658821"/>
              </p:ext>
            </p:extLst>
          </p:nvPr>
        </p:nvGraphicFramePr>
        <p:xfrm>
          <a:off x="6860003" y="826175"/>
          <a:ext cx="5881077" cy="3956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Gerade Verbindung 12">
            <a:extLst>
              <a:ext uri="{FF2B5EF4-FFF2-40B4-BE49-F238E27FC236}">
                <a16:creationId xmlns:a16="http://schemas.microsoft.com/office/drawing/2014/main" id="{A453A9EC-9839-4C41-889F-E000CD171D93}"/>
              </a:ext>
            </a:extLst>
          </p:cNvPr>
          <p:cNvCxnSpPr>
            <a:cxnSpLocks/>
          </p:cNvCxnSpPr>
          <p:nvPr/>
        </p:nvCxnSpPr>
        <p:spPr>
          <a:xfrm>
            <a:off x="1369822" y="5556309"/>
            <a:ext cx="10262746"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F53AFFED-47AA-D540-A5B6-B2312C2DFB8F}"/>
              </a:ext>
            </a:extLst>
          </p:cNvPr>
          <p:cNvSpPr txBox="1"/>
          <p:nvPr/>
        </p:nvSpPr>
        <p:spPr>
          <a:xfrm>
            <a:off x="1369822" y="5640669"/>
            <a:ext cx="10262746" cy="276999"/>
          </a:xfrm>
          <a:prstGeom prst="rect">
            <a:avLst/>
          </a:prstGeom>
          <a:noFill/>
        </p:spPr>
        <p:txBody>
          <a:bodyPr wrap="none" rtlCol="0">
            <a:spAutoFit/>
          </a:bodyPr>
          <a:lstStyle/>
          <a:p>
            <a:r>
              <a:rPr lang="de-DE" sz="1200" dirty="0">
                <a:solidFill>
                  <a:schemeClr val="accent6">
                    <a:lumMod val="50000"/>
                  </a:schemeClr>
                </a:solidFill>
              </a:rPr>
              <a:t>5 sehr wichtig	4 eher wichtig	3 mittel wichtig 	2 eher nicht wichtig	1 gar nicht wichtig	0 weiß nicht</a:t>
            </a:r>
          </a:p>
        </p:txBody>
      </p:sp>
    </p:spTree>
    <p:extLst>
      <p:ext uri="{BB962C8B-B14F-4D97-AF65-F5344CB8AC3E}">
        <p14:creationId xmlns:p14="http://schemas.microsoft.com/office/powerpoint/2010/main" val="207075384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4</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Raumbild II</a:t>
            </a:r>
          </a:p>
        </p:txBody>
      </p:sp>
      <p:sp>
        <p:nvSpPr>
          <p:cNvPr id="12" name="Wolkenförmige Legende 11"/>
          <p:cNvSpPr/>
          <p:nvPr/>
        </p:nvSpPr>
        <p:spPr>
          <a:xfrm>
            <a:off x="2910706" y="1757479"/>
            <a:ext cx="6737436" cy="3555385"/>
          </a:xfrm>
          <a:prstGeom prst="cloudCallout">
            <a:avLst>
              <a:gd name="adj1" fmla="val -47376"/>
              <a:gd name="adj2" fmla="val -3633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3600" dirty="0">
                <a:solidFill>
                  <a:schemeClr val="bg1"/>
                </a:solidFill>
              </a:rPr>
              <a:t>TUN</a:t>
            </a:r>
          </a:p>
          <a:p>
            <a:pPr algn="ctr"/>
            <a:endParaRPr lang="de-DE" sz="3600" dirty="0">
              <a:solidFill>
                <a:schemeClr val="bg1"/>
              </a:solidFill>
            </a:endParaRPr>
          </a:p>
          <a:p>
            <a:pPr algn="ctr"/>
            <a:r>
              <a:rPr lang="de-DE" sz="3600" dirty="0">
                <a:solidFill>
                  <a:schemeClr val="bg1"/>
                </a:solidFill>
              </a:rPr>
              <a:t>Wie nachhaltig handle ich?</a:t>
            </a:r>
          </a:p>
        </p:txBody>
      </p:sp>
      <p:cxnSp>
        <p:nvCxnSpPr>
          <p:cNvPr id="7" name="Gerade Verbindung 6">
            <a:extLst>
              <a:ext uri="{FF2B5EF4-FFF2-40B4-BE49-F238E27FC236}">
                <a16:creationId xmlns:a16="http://schemas.microsoft.com/office/drawing/2014/main" id="{6CBD63DA-CBBC-BA4C-A7BD-9D62F3A6D673}"/>
              </a:ext>
            </a:extLst>
          </p:cNvPr>
          <p:cNvCxnSpPr>
            <a:cxnSpLocks/>
          </p:cNvCxnSpPr>
          <p:nvPr/>
        </p:nvCxnSpPr>
        <p:spPr>
          <a:xfrm>
            <a:off x="1369822" y="5556309"/>
            <a:ext cx="933941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3A978AE-5450-D247-9A9F-5CF21C893CF4}"/>
              </a:ext>
            </a:extLst>
          </p:cNvPr>
          <p:cNvSpPr txBox="1"/>
          <p:nvPr/>
        </p:nvSpPr>
        <p:spPr>
          <a:xfrm>
            <a:off x="1051474" y="5661255"/>
            <a:ext cx="10262746" cy="276999"/>
          </a:xfrm>
          <a:prstGeom prst="rect">
            <a:avLst/>
          </a:prstGeom>
          <a:noFill/>
        </p:spPr>
        <p:txBody>
          <a:bodyPr wrap="none" rtlCol="0">
            <a:spAutoFit/>
          </a:bodyPr>
          <a:lstStyle/>
          <a:p>
            <a:r>
              <a:rPr lang="de-DE" sz="1200" dirty="0">
                <a:solidFill>
                  <a:schemeClr val="accent6">
                    <a:lumMod val="50000"/>
                  </a:schemeClr>
                </a:solidFill>
              </a:rPr>
              <a:t>5 sehr nachhaltig	4 eher nachhaltig	3 mittel nachhaltig 	2 eher nicht nachhaltig	1 gar nicht nachhaltig	0 weiß nicht</a:t>
            </a:r>
          </a:p>
        </p:txBody>
      </p:sp>
    </p:spTree>
    <p:extLst>
      <p:ext uri="{BB962C8B-B14F-4D97-AF65-F5344CB8AC3E}">
        <p14:creationId xmlns:p14="http://schemas.microsoft.com/office/powerpoint/2010/main" val="142024690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5</a:t>
            </a:fld>
            <a:endParaRPr lang="de-DE"/>
          </a:p>
        </p:txBody>
      </p:sp>
      <p:cxnSp>
        <p:nvCxnSpPr>
          <p:cNvPr id="14" name="Gerade Verbindung mit Pfeil 13"/>
          <p:cNvCxnSpPr>
            <a:endCxn id="18" idx="1"/>
          </p:cNvCxnSpPr>
          <p:nvPr/>
        </p:nvCxnSpPr>
        <p:spPr>
          <a:xfrm flipV="1">
            <a:off x="1120876" y="6070304"/>
            <a:ext cx="8591189" cy="33316"/>
          </a:xfrm>
          <a:prstGeom prst="straightConnector1">
            <a:avLst/>
          </a:prstGeom>
          <a:ln w="76200">
            <a:solidFill>
              <a:srgbClr val="00589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339211" y="5918954"/>
            <a:ext cx="1327355" cy="369332"/>
          </a:xfrm>
          <a:prstGeom prst="rect">
            <a:avLst/>
          </a:prstGeom>
          <a:noFill/>
        </p:spPr>
        <p:txBody>
          <a:bodyPr wrap="square" rtlCol="0">
            <a:spAutoFit/>
          </a:bodyPr>
          <a:lstStyle/>
          <a:p>
            <a:r>
              <a:rPr lang="de-DE" dirty="0"/>
              <a:t>100 %</a:t>
            </a:r>
            <a:endParaRPr lang="de-AT" dirty="0"/>
          </a:p>
        </p:txBody>
      </p:sp>
      <p:sp>
        <p:nvSpPr>
          <p:cNvPr id="18" name="Textfeld 17"/>
          <p:cNvSpPr txBox="1"/>
          <p:nvPr/>
        </p:nvSpPr>
        <p:spPr>
          <a:xfrm>
            <a:off x="9712065" y="5885638"/>
            <a:ext cx="1327355" cy="369332"/>
          </a:xfrm>
          <a:prstGeom prst="rect">
            <a:avLst/>
          </a:prstGeom>
          <a:noFill/>
        </p:spPr>
        <p:txBody>
          <a:bodyPr wrap="square" rtlCol="0">
            <a:spAutoFit/>
          </a:bodyPr>
          <a:lstStyle/>
          <a:p>
            <a:r>
              <a:rPr lang="de-DE" dirty="0"/>
              <a:t>0 %</a:t>
            </a:r>
            <a:endParaRPr lang="de-AT" dirty="0"/>
          </a:p>
        </p:txBody>
      </p:sp>
      <p:sp>
        <p:nvSpPr>
          <p:cNvPr id="19" name="Textfeld 18"/>
          <p:cNvSpPr txBox="1"/>
          <p:nvPr/>
        </p:nvSpPr>
        <p:spPr>
          <a:xfrm>
            <a:off x="1052048" y="3127089"/>
            <a:ext cx="9360310" cy="369332"/>
          </a:xfrm>
          <a:prstGeom prst="rect">
            <a:avLst/>
          </a:prstGeom>
          <a:noFill/>
        </p:spPr>
        <p:txBody>
          <a:bodyPr wrap="square" rtlCol="0">
            <a:spAutoFit/>
          </a:bodyPr>
          <a:lstStyle/>
          <a:p>
            <a:r>
              <a:rPr lang="de-DE" dirty="0">
                <a:solidFill>
                  <a:srgbClr val="005892"/>
                </a:solidFill>
              </a:rPr>
              <a:t>Wie nachhaltig handle ich?</a:t>
            </a:r>
            <a:endParaRPr lang="de-AT" dirty="0">
              <a:solidFill>
                <a:srgbClr val="005892"/>
              </a:solidFill>
            </a:endParaRPr>
          </a:p>
        </p:txBody>
      </p:sp>
      <p:sp>
        <p:nvSpPr>
          <p:cNvPr id="20" name="Textfeld 19"/>
          <p:cNvSpPr txBox="1"/>
          <p:nvPr/>
        </p:nvSpPr>
        <p:spPr>
          <a:xfrm>
            <a:off x="1056693" y="279279"/>
            <a:ext cx="9360310" cy="369332"/>
          </a:xfrm>
          <a:prstGeom prst="rect">
            <a:avLst/>
          </a:prstGeom>
          <a:noFill/>
        </p:spPr>
        <p:txBody>
          <a:bodyPr wrap="square" rtlCol="0">
            <a:spAutoFit/>
          </a:bodyPr>
          <a:lstStyle/>
          <a:p>
            <a:r>
              <a:rPr lang="de-DE" dirty="0">
                <a:solidFill>
                  <a:srgbClr val="005892"/>
                </a:solidFill>
              </a:rPr>
              <a:t>Wie wichtig ist Nachhaltigkeit für mich?</a:t>
            </a:r>
            <a:endParaRPr lang="de-AT" dirty="0">
              <a:solidFill>
                <a:srgbClr val="005892"/>
              </a:solidFill>
            </a:endParaRPr>
          </a:p>
        </p:txBody>
      </p:sp>
    </p:spTree>
    <p:extLst>
      <p:ext uri="{BB962C8B-B14F-4D97-AF65-F5344CB8AC3E}">
        <p14:creationId xmlns:p14="http://schemas.microsoft.com/office/powerpoint/2010/main" val="266591567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6</a:t>
            </a:fld>
            <a:endParaRPr lang="de-DE"/>
          </a:p>
        </p:txBody>
      </p:sp>
      <p:cxnSp>
        <p:nvCxnSpPr>
          <p:cNvPr id="14" name="Gerade Verbindung mit Pfeil 13"/>
          <p:cNvCxnSpPr/>
          <p:nvPr/>
        </p:nvCxnSpPr>
        <p:spPr>
          <a:xfrm>
            <a:off x="1120876" y="5234940"/>
            <a:ext cx="8954457" cy="0"/>
          </a:xfrm>
          <a:prstGeom prst="straightConnector1">
            <a:avLst/>
          </a:prstGeom>
          <a:ln w="76200">
            <a:solidFill>
              <a:srgbClr val="00589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339211" y="5050274"/>
            <a:ext cx="1327355" cy="369332"/>
          </a:xfrm>
          <a:prstGeom prst="rect">
            <a:avLst/>
          </a:prstGeom>
          <a:noFill/>
        </p:spPr>
        <p:txBody>
          <a:bodyPr wrap="square" rtlCol="0">
            <a:spAutoFit/>
          </a:bodyPr>
          <a:lstStyle/>
          <a:p>
            <a:r>
              <a:rPr lang="de-DE" dirty="0"/>
              <a:t>100 %</a:t>
            </a:r>
            <a:endParaRPr lang="de-AT" dirty="0"/>
          </a:p>
        </p:txBody>
      </p:sp>
      <p:sp>
        <p:nvSpPr>
          <p:cNvPr id="18" name="Textfeld 17"/>
          <p:cNvSpPr txBox="1"/>
          <p:nvPr/>
        </p:nvSpPr>
        <p:spPr>
          <a:xfrm>
            <a:off x="10417003" y="5050274"/>
            <a:ext cx="1327355" cy="369332"/>
          </a:xfrm>
          <a:prstGeom prst="rect">
            <a:avLst/>
          </a:prstGeom>
          <a:noFill/>
        </p:spPr>
        <p:txBody>
          <a:bodyPr wrap="square" rtlCol="0">
            <a:spAutoFit/>
          </a:bodyPr>
          <a:lstStyle/>
          <a:p>
            <a:r>
              <a:rPr lang="de-DE" dirty="0"/>
              <a:t>0 %</a:t>
            </a:r>
            <a:endParaRPr lang="de-AT" dirty="0"/>
          </a:p>
        </p:txBody>
      </p:sp>
      <p:sp>
        <p:nvSpPr>
          <p:cNvPr id="19" name="Textfeld 18"/>
          <p:cNvSpPr txBox="1"/>
          <p:nvPr/>
        </p:nvSpPr>
        <p:spPr>
          <a:xfrm>
            <a:off x="1120876" y="4531736"/>
            <a:ext cx="9360310" cy="369332"/>
          </a:xfrm>
          <a:prstGeom prst="rect">
            <a:avLst/>
          </a:prstGeom>
          <a:noFill/>
        </p:spPr>
        <p:txBody>
          <a:bodyPr wrap="square" rtlCol="0">
            <a:spAutoFit/>
          </a:bodyPr>
          <a:lstStyle/>
          <a:p>
            <a:r>
              <a:rPr lang="de-DE" dirty="0">
                <a:solidFill>
                  <a:srgbClr val="005892"/>
                </a:solidFill>
              </a:rPr>
              <a:t>Wie nachhaltig handle ich?</a:t>
            </a:r>
            <a:endParaRPr lang="de-AT" dirty="0">
              <a:solidFill>
                <a:srgbClr val="005892"/>
              </a:solidFill>
            </a:endParaRPr>
          </a:p>
        </p:txBody>
      </p:sp>
      <p:sp>
        <p:nvSpPr>
          <p:cNvPr id="20" name="Textfeld 19"/>
          <p:cNvSpPr txBox="1"/>
          <p:nvPr/>
        </p:nvSpPr>
        <p:spPr>
          <a:xfrm>
            <a:off x="1056693" y="1997371"/>
            <a:ext cx="9360310" cy="369332"/>
          </a:xfrm>
          <a:prstGeom prst="rect">
            <a:avLst/>
          </a:prstGeom>
          <a:noFill/>
        </p:spPr>
        <p:txBody>
          <a:bodyPr wrap="square" rtlCol="0">
            <a:spAutoFit/>
          </a:bodyPr>
          <a:lstStyle/>
          <a:p>
            <a:r>
              <a:rPr lang="de-DE" dirty="0">
                <a:solidFill>
                  <a:srgbClr val="005892"/>
                </a:solidFill>
              </a:rPr>
              <a:t>Wie wichtig ist Nachhaltigkeit für mich?</a:t>
            </a:r>
            <a:endParaRPr lang="de-AT" dirty="0">
              <a:solidFill>
                <a:srgbClr val="005892"/>
              </a:solidFill>
            </a:endParaRPr>
          </a:p>
        </p:txBody>
      </p:sp>
      <p:cxnSp>
        <p:nvCxnSpPr>
          <p:cNvPr id="12" name="Gerade Verbindung mit Pfeil 11"/>
          <p:cNvCxnSpPr/>
          <p:nvPr/>
        </p:nvCxnSpPr>
        <p:spPr>
          <a:xfrm>
            <a:off x="1120876" y="2828368"/>
            <a:ext cx="8954457" cy="0"/>
          </a:xfrm>
          <a:prstGeom prst="straightConnector1">
            <a:avLst/>
          </a:prstGeom>
          <a:ln w="76200">
            <a:solidFill>
              <a:srgbClr val="00589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339211" y="2643702"/>
            <a:ext cx="1327355" cy="369332"/>
          </a:xfrm>
          <a:prstGeom prst="rect">
            <a:avLst/>
          </a:prstGeom>
          <a:noFill/>
        </p:spPr>
        <p:txBody>
          <a:bodyPr wrap="square" rtlCol="0">
            <a:spAutoFit/>
          </a:bodyPr>
          <a:lstStyle/>
          <a:p>
            <a:r>
              <a:rPr lang="de-DE" dirty="0"/>
              <a:t>100 %</a:t>
            </a:r>
            <a:endParaRPr lang="de-AT" dirty="0"/>
          </a:p>
        </p:txBody>
      </p:sp>
      <p:sp>
        <p:nvSpPr>
          <p:cNvPr id="15" name="Textfeld 14"/>
          <p:cNvSpPr txBox="1"/>
          <p:nvPr/>
        </p:nvSpPr>
        <p:spPr>
          <a:xfrm>
            <a:off x="10417003" y="2643702"/>
            <a:ext cx="1327355" cy="369332"/>
          </a:xfrm>
          <a:prstGeom prst="rect">
            <a:avLst/>
          </a:prstGeom>
          <a:noFill/>
        </p:spPr>
        <p:txBody>
          <a:bodyPr wrap="square" rtlCol="0">
            <a:spAutoFit/>
          </a:bodyPr>
          <a:lstStyle/>
          <a:p>
            <a:r>
              <a:rPr lang="de-DE" dirty="0"/>
              <a:t>0 %</a:t>
            </a:r>
            <a:endParaRPr lang="de-AT" dirty="0"/>
          </a:p>
        </p:txBody>
      </p:sp>
      <p:sp>
        <p:nvSpPr>
          <p:cNvPr id="17" name="Titel 1"/>
          <p:cNvSpPr txBox="1">
            <a:spLocks/>
          </p:cNvSpPr>
          <p:nvPr/>
        </p:nvSpPr>
        <p:spPr>
          <a:xfrm>
            <a:off x="1002888" y="536400"/>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Und jetzt? Was hat sich verändert?</a:t>
            </a:r>
          </a:p>
        </p:txBody>
      </p:sp>
    </p:spTree>
    <p:extLst>
      <p:ext uri="{BB962C8B-B14F-4D97-AF65-F5344CB8AC3E}">
        <p14:creationId xmlns:p14="http://schemas.microsoft.com/office/powerpoint/2010/main" val="420930825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7</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1"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2"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6" name="Horizontales Scrollen 5"/>
          <p:cNvSpPr/>
          <p:nvPr/>
        </p:nvSpPr>
        <p:spPr>
          <a:xfrm>
            <a:off x="1051473" y="2115530"/>
            <a:ext cx="9365529" cy="221006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i="1" dirty="0">
                <a:latin typeface="Comic Sans MS" panose="030F0702030302020204" pitchFamily="66" charset="0"/>
              </a:rPr>
              <a:t>3 Stimmungsbarometer</a:t>
            </a:r>
          </a:p>
        </p:txBody>
      </p:sp>
      <p:sp>
        <p:nvSpPr>
          <p:cNvPr id="2" name="Textfeld 1"/>
          <p:cNvSpPr txBox="1"/>
          <p:nvPr/>
        </p:nvSpPr>
        <p:spPr>
          <a:xfrm>
            <a:off x="1544595" y="4621427"/>
            <a:ext cx="9996616" cy="1200329"/>
          </a:xfrm>
          <a:prstGeom prst="rect">
            <a:avLst/>
          </a:prstGeom>
          <a:noFill/>
        </p:spPr>
        <p:txBody>
          <a:bodyPr wrap="square" rtlCol="0">
            <a:spAutoFit/>
          </a:bodyPr>
          <a:lstStyle/>
          <a:p>
            <a:r>
              <a:rPr lang="de-DE" dirty="0"/>
              <a:t>Wie war die Challenge für mich?</a:t>
            </a:r>
          </a:p>
          <a:p>
            <a:r>
              <a:rPr lang="de-DE" dirty="0"/>
              <a:t>Wie hat sich meine Selbstmotivation nachhaltig zu leben verändert?</a:t>
            </a:r>
          </a:p>
          <a:p>
            <a:r>
              <a:rPr lang="de-DE" dirty="0"/>
              <a:t>Zwischen 0 und 80 Jahren – Ab wann sollte man sich mit dem Thema Nachhaltigkeit auseinander setzen?</a:t>
            </a:r>
          </a:p>
        </p:txBody>
      </p:sp>
    </p:spTree>
    <p:extLst>
      <p:ext uri="{BB962C8B-B14F-4D97-AF65-F5344CB8AC3E}">
        <p14:creationId xmlns:p14="http://schemas.microsoft.com/office/powerpoint/2010/main" val="18078659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8</a:t>
            </a:fld>
            <a:endParaRPr lang="de-DE"/>
          </a:p>
        </p:txBody>
      </p:sp>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7187" y="0"/>
            <a:ext cx="3857625" cy="6858000"/>
          </a:xfrm>
          <a:prstGeom prst="rect">
            <a:avLst/>
          </a:prstGeom>
        </p:spPr>
      </p:pic>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857625" cy="6858000"/>
          </a:xfrm>
          <a:prstGeom prst="rect">
            <a:avLst/>
          </a:prstGeom>
        </p:spPr>
      </p:pic>
      <p:pic>
        <p:nvPicPr>
          <p:cNvPr id="8" name="Grafi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4374" y="0"/>
            <a:ext cx="3857625" cy="6858000"/>
          </a:xfrm>
          <a:prstGeom prst="rect">
            <a:avLst/>
          </a:prstGeom>
        </p:spPr>
      </p:pic>
    </p:spTree>
    <p:extLst>
      <p:ext uri="{BB962C8B-B14F-4D97-AF65-F5344CB8AC3E}">
        <p14:creationId xmlns:p14="http://schemas.microsoft.com/office/powerpoint/2010/main" val="1027693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9</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4" name="Textfeld 13"/>
          <p:cNvSpPr txBox="1"/>
          <p:nvPr/>
        </p:nvSpPr>
        <p:spPr>
          <a:xfrm>
            <a:off x="330060" y="2734722"/>
            <a:ext cx="4867348" cy="1754326"/>
          </a:xfrm>
          <a:prstGeom prst="rect">
            <a:avLst/>
          </a:prstGeom>
          <a:noFill/>
        </p:spPr>
        <p:txBody>
          <a:bodyPr wrap="square" rtlCol="0">
            <a:spAutoFit/>
          </a:bodyPr>
          <a:lstStyle/>
          <a:p>
            <a:pPr lvl="1" algn="ctr"/>
            <a:r>
              <a:rPr lang="de-DE" sz="3600" i="1" dirty="0">
                <a:solidFill>
                  <a:srgbClr val="005993"/>
                </a:solidFill>
              </a:rPr>
              <a:t>WIE könnt IHR zu Multiplikator*innen werden?</a:t>
            </a: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9240" y="1458493"/>
            <a:ext cx="6247271" cy="4685453"/>
          </a:xfrm>
          <a:prstGeom prst="rect">
            <a:avLst/>
          </a:prstGeom>
        </p:spPr>
      </p:pic>
    </p:spTree>
    <p:extLst>
      <p:ext uri="{BB962C8B-B14F-4D97-AF65-F5344CB8AC3E}">
        <p14:creationId xmlns:p14="http://schemas.microsoft.com/office/powerpoint/2010/main" val="348687361"/>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0.19.0.2005"/>
  <p:tag name="SLIDO_PRESENTATION_ID" val="00000000-0000-0000-0000-000000000000"/>
  <p:tag name="SLIDO_EVENT_UUID" val="12c0c11f-5c89-4366-a068-ff70300aa4ca"/>
  <p:tag name="SLIDO_EVENT_SECTION_UUID" val="50f6a651-4992-4bf1-b756-1cdaf365d4f3"/>
</p:tagLst>
</file>

<file path=ppt/theme/theme1.xml><?xml version="1.0" encoding="utf-8"?>
<a:theme xmlns:a="http://schemas.openxmlformats.org/drawingml/2006/main" name="20180817_Nachhaltigkeitsstrategie">
  <a:themeElements>
    <a:clrScheme name="alpS">
      <a:dk1>
        <a:srgbClr val="000000"/>
      </a:dk1>
      <a:lt1>
        <a:srgbClr val="FFFFFF"/>
      </a:lt1>
      <a:dk2>
        <a:srgbClr val="2C3C43"/>
      </a:dk2>
      <a:lt2>
        <a:srgbClr val="EBEBEB"/>
      </a:lt2>
      <a:accent1>
        <a:srgbClr val="005892"/>
      </a:accent1>
      <a:accent2>
        <a:srgbClr val="004575"/>
      </a:accent2>
      <a:accent3>
        <a:srgbClr val="73B6D8"/>
      </a:accent3>
      <a:accent4>
        <a:srgbClr val="E76618"/>
      </a:accent4>
      <a:accent5>
        <a:srgbClr val="CF223B"/>
      </a:accent5>
      <a:accent6>
        <a:srgbClr val="4585B5"/>
      </a:accent6>
      <a:hlink>
        <a:srgbClr val="005992"/>
      </a:hlink>
      <a:folHlink>
        <a:srgbClr val="70AEC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äsentation3" id="{4D6FBB9C-A604-0544-A1F6-39A0CD73FD9E}" vid="{FB1A32A1-9E37-9944-B291-5AAA19D09CA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20180817_Nachhaltigkeitsstrategie.potx</Template>
  <TotalTime>0</TotalTime>
  <Words>1379</Words>
  <Application>Microsoft Office PowerPoint</Application>
  <PresentationFormat>Breitbild</PresentationFormat>
  <Paragraphs>258</Paragraphs>
  <Slides>29</Slides>
  <Notes>28</Notes>
  <HiddenSlides>3</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29</vt:i4>
      </vt:variant>
    </vt:vector>
  </HeadingPairs>
  <TitlesOfParts>
    <vt:vector size="36" baseType="lpstr">
      <vt:lpstr>Arial</vt:lpstr>
      <vt:lpstr>Calibri</vt:lpstr>
      <vt:lpstr>Calibri Light</vt:lpstr>
      <vt:lpstr>Comic Sans MS</vt:lpstr>
      <vt:lpstr>Trebuchet MS</vt:lpstr>
      <vt:lpstr>Wingdings 3</vt:lpstr>
      <vt:lpstr>20180817_Nachhaltigkeitsstrategie</vt:lpstr>
      <vt:lpstr>PowerPoint-Präsentation</vt:lpstr>
      <vt:lpstr>Ablaufplan  Abschlussworkshop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Themenbereich  MOBILITÄT</vt:lpstr>
      <vt:lpstr>PowerPoint-Präsentation</vt:lpstr>
      <vt:lpstr>PowerPoint-Präsentation</vt:lpstr>
      <vt:lpstr>PowerPoint-Präsentation</vt:lpstr>
      <vt:lpstr>PowerPoint-Präsentation</vt:lpstr>
      <vt:lpstr>Projektideen – nachhaltige Schule</vt:lpstr>
      <vt:lpstr>PowerPoint-Präsentation</vt:lpstr>
      <vt:lpstr>PowerPoint-Präsentation</vt:lpstr>
      <vt:lpstr>PowerPoint-Präsentation</vt:lpstr>
      <vt:lpstr>PowerPoint-Präsentation</vt:lpstr>
      <vt:lpstr>Präsentation der Maßnahmen</vt:lpstr>
      <vt:lpstr>PowerPoint-Präsentation</vt:lpstr>
      <vt:lpstr>PowerPoint-Präsentation</vt:lpstr>
      <vt:lpstr>Feedback Umfrage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Angelika Wimmer</dc:creator>
  <cp:lastModifiedBy>Elsa EVe. Ventuba</cp:lastModifiedBy>
  <cp:revision>351</cp:revision>
  <cp:lastPrinted>2019-01-03T13:13:13Z</cp:lastPrinted>
  <dcterms:created xsi:type="dcterms:W3CDTF">2018-03-23T10:59:20Z</dcterms:created>
  <dcterms:modified xsi:type="dcterms:W3CDTF">2021-11-19T08:38:09Z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0.19.0.2005</vt:lpwstr>
  </property>
</Properties>
</file>